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5.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6.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notesSlides/notesSlide7.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notesSlides/notesSlide8.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notesSlides/notesSlide9.xml" ContentType="application/vnd.openxmlformats-officedocument.presentationml.notesSlide+xml"/>
  <Override PartName="/ppt/charts/chart7.xml" ContentType="application/vnd.openxmlformats-officedocument.drawingml.chart+xml"/>
  <Override PartName="/ppt/theme/themeOverride7.xml" ContentType="application/vnd.openxmlformats-officedocument.themeOverride+xml"/>
  <Override PartName="/ppt/notesSlides/notesSlide10.xml" ContentType="application/vnd.openxmlformats-officedocument.presentationml.notesSlide+xml"/>
  <Override PartName="/ppt/charts/chart8.xml" ContentType="application/vnd.openxmlformats-officedocument.drawingml.chart+xml"/>
  <Override PartName="/ppt/theme/themeOverride8.xml" ContentType="application/vnd.openxmlformats-officedocument.themeOverride+xml"/>
  <Override PartName="/ppt/charts/chart9.xml" ContentType="application/vnd.openxmlformats-officedocument.drawingml.chart+xml"/>
  <Override PartName="/ppt/notesSlides/notesSlide11.xml" ContentType="application/vnd.openxmlformats-officedocument.presentationml.notesSlide+xml"/>
  <Override PartName="/ppt/charts/chart10.xml" ContentType="application/vnd.openxmlformats-officedocument.drawingml.chart+xml"/>
  <Override PartName="/ppt/theme/themeOverride9.xml" ContentType="application/vnd.openxmlformats-officedocument.themeOverride+xml"/>
  <Override PartName="/ppt/charts/chart11.xml" ContentType="application/vnd.openxmlformats-officedocument.drawingml.chart+xml"/>
  <Override PartName="/ppt/notesSlides/notesSlide12.xml" ContentType="application/vnd.openxmlformats-officedocument.presentationml.notesSlide+xml"/>
  <Override PartName="/ppt/charts/chart12.xml" ContentType="application/vnd.openxmlformats-officedocument.drawingml.chart+xml"/>
  <Override PartName="/ppt/theme/themeOverride10.xml" ContentType="application/vnd.openxmlformats-officedocument.themeOverride+xml"/>
  <Override PartName="/ppt/charts/chart13.xml" ContentType="application/vnd.openxmlformats-officedocument.drawingml.chart+xml"/>
  <Override PartName="/ppt/notesSlides/notesSlide13.xml" ContentType="application/vnd.openxmlformats-officedocument.presentationml.notesSlide+xml"/>
  <Override PartName="/ppt/charts/chart14.xml" ContentType="application/vnd.openxmlformats-officedocument.drawingml.chart+xml"/>
  <Override PartName="/ppt/theme/themeOverride11.xml" ContentType="application/vnd.openxmlformats-officedocument.themeOverride+xml"/>
  <Override PartName="/ppt/charts/chart15.xml" ContentType="application/vnd.openxmlformats-officedocument.drawingml.chart+xml"/>
  <Override PartName="/ppt/notesSlides/notesSlide14.xml" ContentType="application/vnd.openxmlformats-officedocument.presentationml.notesSlide+xml"/>
  <Override PartName="/ppt/charts/chart16.xml" ContentType="application/vnd.openxmlformats-officedocument.drawingml.chart+xml"/>
  <Override PartName="/ppt/theme/themeOverride12.xml" ContentType="application/vnd.openxmlformats-officedocument.themeOverride+xml"/>
  <Override PartName="/ppt/notesSlides/notesSlide15.xml" ContentType="application/vnd.openxmlformats-officedocument.presentationml.notesSlide+xml"/>
  <Override PartName="/ppt/charts/chart17.xml" ContentType="application/vnd.openxmlformats-officedocument.drawingml.chart+xml"/>
  <Override PartName="/ppt/theme/themeOverride13.xml" ContentType="application/vnd.openxmlformats-officedocument.themeOverride+xml"/>
  <Override PartName="/ppt/charts/chart1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56" r:id="rId2"/>
    <p:sldId id="281" r:id="rId3"/>
    <p:sldId id="305" r:id="rId4"/>
    <p:sldId id="304" r:id="rId5"/>
    <p:sldId id="308" r:id="rId6"/>
    <p:sldId id="309" r:id="rId7"/>
    <p:sldId id="310" r:id="rId8"/>
    <p:sldId id="311" r:id="rId9"/>
    <p:sldId id="321" r:id="rId10"/>
    <p:sldId id="314" r:id="rId11"/>
    <p:sldId id="317" r:id="rId12"/>
    <p:sldId id="315" r:id="rId13"/>
    <p:sldId id="313" r:id="rId14"/>
    <p:sldId id="318" r:id="rId15"/>
    <p:sldId id="319" r:id="rId16"/>
    <p:sldId id="312" r:id="rId17"/>
    <p:sldId id="320" r:id="rId18"/>
  </p:sldIdLst>
  <p:sldSz cx="9144000" cy="6858000" type="screen4x3"/>
  <p:notesSz cx="9236075" cy="7010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009900"/>
    <a:srgbClr val="FFFFCC"/>
    <a:srgbClr val="FFFFFF"/>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80" autoAdjust="0"/>
    <p:restoredTop sz="92374" autoAdjust="0"/>
  </p:normalViewPr>
  <p:slideViewPr>
    <p:cSldViewPr snapToGrid="0" snapToObjects="1">
      <p:cViewPr>
        <p:scale>
          <a:sx n="100" d="100"/>
          <a:sy n="100" d="100"/>
        </p:scale>
        <p:origin x="-528" y="-72"/>
      </p:cViewPr>
      <p:guideLst>
        <p:guide orient="horz" pos="2160"/>
        <p:guide pos="2880"/>
      </p:guideLst>
    </p:cSldViewPr>
  </p:slideViewPr>
  <p:outlineViewPr>
    <p:cViewPr>
      <p:scale>
        <a:sx n="33" d="100"/>
        <a:sy n="33" d="100"/>
      </p:scale>
      <p:origin x="0" y="426"/>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87" d="100"/>
          <a:sy n="87" d="100"/>
        </p:scale>
        <p:origin x="-1626" y="-84"/>
      </p:cViewPr>
      <p:guideLst>
        <p:guide orient="horz" pos="2208"/>
        <p:guide pos="290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oleObject" Target="../embeddings/oleObject9.bin"/><Relationship Id="rId1" Type="http://schemas.openxmlformats.org/officeDocument/2006/relationships/themeOverride" Target="../theme/themeOverride9.xml"/></Relationships>
</file>

<file path=ppt/charts/_rels/chart11.xml.rels><?xml version="1.0" encoding="UTF-8" standalone="yes"?>
<Relationships xmlns="http://schemas.openxmlformats.org/package/2006/relationships"><Relationship Id="rId1" Type="http://schemas.openxmlformats.org/officeDocument/2006/relationships/oleObject" Target="file:///C:\sesri%202014\frame\frame%20update\FIFA%20Result.xlsx" TargetMode="External"/></Relationships>
</file>

<file path=ppt/charts/_rels/chart12.xml.rels><?xml version="1.0" encoding="UTF-8" standalone="yes"?>
<Relationships xmlns="http://schemas.openxmlformats.org/package/2006/relationships"><Relationship Id="rId2" Type="http://schemas.openxmlformats.org/officeDocument/2006/relationships/oleObject" Target="../embeddings/oleObject10.bin"/><Relationship Id="rId1" Type="http://schemas.openxmlformats.org/officeDocument/2006/relationships/themeOverride" Target="../theme/themeOverride10.xml"/></Relationships>
</file>

<file path=ppt/charts/_rels/chart13.xml.rels><?xml version="1.0" encoding="UTF-8" standalone="yes"?>
<Relationships xmlns="http://schemas.openxmlformats.org/package/2006/relationships"><Relationship Id="rId1" Type="http://schemas.openxmlformats.org/officeDocument/2006/relationships/oleObject" Target="file:///C:\sesri%202014\frame\frame%20update\FIFA%20Result.xlsx" TargetMode="External"/></Relationships>
</file>

<file path=ppt/charts/_rels/chart14.xml.rels><?xml version="1.0" encoding="UTF-8" standalone="yes"?>
<Relationships xmlns="http://schemas.openxmlformats.org/package/2006/relationships"><Relationship Id="rId2" Type="http://schemas.openxmlformats.org/officeDocument/2006/relationships/oleObject" Target="../embeddings/oleObject11.bin"/><Relationship Id="rId1" Type="http://schemas.openxmlformats.org/officeDocument/2006/relationships/themeOverride" Target="../theme/themeOverride11.xml"/></Relationships>
</file>

<file path=ppt/charts/_rels/chart15.xml.rels><?xml version="1.0" encoding="UTF-8" standalone="yes"?>
<Relationships xmlns="http://schemas.openxmlformats.org/package/2006/relationships"><Relationship Id="rId1" Type="http://schemas.openxmlformats.org/officeDocument/2006/relationships/oleObject" Target="file:///C:\sesri%202014\frame\frame%20update\FIFA%20Result.xlsx" TargetMode="External"/></Relationships>
</file>

<file path=ppt/charts/_rels/chart16.xml.rels><?xml version="1.0" encoding="UTF-8" standalone="yes"?>
<Relationships xmlns="http://schemas.openxmlformats.org/package/2006/relationships"><Relationship Id="rId2" Type="http://schemas.openxmlformats.org/officeDocument/2006/relationships/oleObject" Target="../embeddings/oleObject12.bin"/><Relationship Id="rId1" Type="http://schemas.openxmlformats.org/officeDocument/2006/relationships/themeOverride" Target="../theme/themeOverride12.xml"/></Relationships>
</file>

<file path=ppt/charts/_rels/chart17.xml.rels><?xml version="1.0" encoding="UTF-8" standalone="yes"?>
<Relationships xmlns="http://schemas.openxmlformats.org/package/2006/relationships"><Relationship Id="rId2" Type="http://schemas.openxmlformats.org/officeDocument/2006/relationships/oleObject" Target="../embeddings/oleObject13.bin"/><Relationship Id="rId1" Type="http://schemas.openxmlformats.org/officeDocument/2006/relationships/themeOverride" Target="../theme/themeOverride13.xml"/></Relationships>
</file>

<file path=ppt/charts/_rels/chart18.xml.rels><?xml version="1.0" encoding="UTF-8" standalone="yes"?>
<Relationships xmlns="http://schemas.openxmlformats.org/package/2006/relationships"><Relationship Id="rId1" Type="http://schemas.openxmlformats.org/officeDocument/2006/relationships/oleObject" Target="file:///C:\sesri%202014\frame\frame%20update\FIFA%20Result.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embeddings/oleObject2.bin"/><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embeddings/oleObject3.bin"/><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embeddings/oleObject4.bin"/><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embeddings/oleObject5.bin"/><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oleObject" Target="../embeddings/oleObject6.bin"/><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oleObject" Target="../embeddings/oleObject7.bin"/><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oleObject" Target="../embeddings/oleObject8.bin"/><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1" Type="http://schemas.openxmlformats.org/officeDocument/2006/relationships/oleObject" Target="file:///C:\sesri%202014\frame\frame%20update\FIFA%20Resul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0199365323237025E-2"/>
          <c:y val="5.1821557578636573E-2"/>
          <c:w val="0.91424895058849376"/>
          <c:h val="0.74175310235601444"/>
        </c:manualLayout>
      </c:layout>
      <c:lineChart>
        <c:grouping val="standard"/>
        <c:varyColors val="0"/>
        <c:ser>
          <c:idx val="0"/>
          <c:order val="0"/>
          <c:tx>
            <c:strRef>
              <c:f>Sheet1!$K$19</c:f>
              <c:strCache>
                <c:ptCount val="1"/>
                <c:pt idx="0">
                  <c:v>IOI</c:v>
                </c:pt>
              </c:strCache>
            </c:strRef>
          </c:tx>
          <c:dLbls>
            <c:dLblPos val="t"/>
            <c:showLegendKey val="0"/>
            <c:showVal val="1"/>
            <c:showCatName val="0"/>
            <c:showSerName val="0"/>
            <c:showPercent val="0"/>
            <c:showBubbleSize val="0"/>
            <c:showLeaderLines val="0"/>
          </c:dLbls>
          <c:cat>
            <c:strRef>
              <c:f>Sheet1!$J$20:$J$23</c:f>
              <c:strCache>
                <c:ptCount val="4"/>
                <c:pt idx="0">
                  <c:v>Age</c:v>
                </c:pt>
                <c:pt idx="1">
                  <c:v>Number of housemaids</c:v>
                </c:pt>
                <c:pt idx="2">
                  <c:v>Qatar life</c:v>
                </c:pt>
                <c:pt idx="3">
                  <c:v>Kafala</c:v>
                </c:pt>
              </c:strCache>
            </c:strRef>
          </c:cat>
          <c:val>
            <c:numRef>
              <c:f>Sheet1!$K$20:$K$23</c:f>
              <c:numCache>
                <c:formatCode>General</c:formatCode>
                <c:ptCount val="4"/>
                <c:pt idx="0">
                  <c:v>33.290000000000013</c:v>
                </c:pt>
                <c:pt idx="1">
                  <c:v>9.09</c:v>
                </c:pt>
                <c:pt idx="2">
                  <c:v>71.59</c:v>
                </c:pt>
                <c:pt idx="3">
                  <c:v>36.870000000000005</c:v>
                </c:pt>
              </c:numCache>
            </c:numRef>
          </c:val>
          <c:smooth val="0"/>
        </c:ser>
        <c:dLbls>
          <c:showLegendKey val="0"/>
          <c:showVal val="1"/>
          <c:showCatName val="0"/>
          <c:showSerName val="0"/>
          <c:showPercent val="0"/>
          <c:showBubbleSize val="0"/>
        </c:dLbls>
        <c:marker val="1"/>
        <c:smooth val="0"/>
        <c:axId val="104699904"/>
        <c:axId val="65875328"/>
      </c:lineChart>
      <c:catAx>
        <c:axId val="104699904"/>
        <c:scaling>
          <c:orientation val="minMax"/>
        </c:scaling>
        <c:delete val="0"/>
        <c:axPos val="b"/>
        <c:majorTickMark val="none"/>
        <c:minorTickMark val="none"/>
        <c:tickLblPos val="nextTo"/>
        <c:crossAx val="65875328"/>
        <c:crosses val="autoZero"/>
        <c:auto val="1"/>
        <c:lblAlgn val="ctr"/>
        <c:lblOffset val="100"/>
        <c:noMultiLvlLbl val="0"/>
      </c:catAx>
      <c:valAx>
        <c:axId val="65875328"/>
        <c:scaling>
          <c:orientation val="minMax"/>
        </c:scaling>
        <c:delete val="0"/>
        <c:axPos val="l"/>
        <c:numFmt formatCode="General" sourceLinked="1"/>
        <c:majorTickMark val="none"/>
        <c:minorTickMark val="none"/>
        <c:tickLblPos val="nextTo"/>
        <c:crossAx val="104699904"/>
        <c:crosses val="autoZero"/>
        <c:crossBetween val="between"/>
      </c:valAx>
      <c:spPr>
        <a:solidFill>
          <a:srgbClr val="AABAC9">
            <a:lumMod val="60000"/>
            <a:lumOff val="40000"/>
          </a:srgbClr>
        </a:solidFill>
      </c:spPr>
    </c:plotArea>
    <c:plotVisOnly val="1"/>
    <c:dispBlanksAs val="gap"/>
    <c:showDLblsOverMax val="0"/>
  </c:chart>
  <c:txPr>
    <a:bodyPr/>
    <a:lstStyle/>
    <a:p>
      <a:pPr>
        <a:defRPr sz="1000"/>
      </a:pPr>
      <a:endParaRPr lang="en-US"/>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0199365323237025E-2"/>
          <c:y val="5.1821557578636573E-2"/>
          <c:w val="0.91424895058849376"/>
          <c:h val="0.74175310235601444"/>
        </c:manualLayout>
      </c:layout>
      <c:lineChart>
        <c:grouping val="standard"/>
        <c:varyColors val="0"/>
        <c:ser>
          <c:idx val="0"/>
          <c:order val="0"/>
          <c:tx>
            <c:strRef>
              <c:f>Sheet1!$K$19</c:f>
              <c:strCache>
                <c:ptCount val="1"/>
                <c:pt idx="0">
                  <c:v>IOI</c:v>
                </c:pt>
              </c:strCache>
            </c:strRef>
          </c:tx>
          <c:dLbls>
            <c:dLblPos val="t"/>
            <c:showLegendKey val="0"/>
            <c:showVal val="1"/>
            <c:showCatName val="0"/>
            <c:showSerName val="0"/>
            <c:showPercent val="0"/>
            <c:showBubbleSize val="0"/>
            <c:showLeaderLines val="0"/>
          </c:dLbls>
          <c:cat>
            <c:strRef>
              <c:f>Sheet1!$J$20:$J$23</c:f>
              <c:strCache>
                <c:ptCount val="4"/>
                <c:pt idx="0">
                  <c:v>Age</c:v>
                </c:pt>
                <c:pt idx="1">
                  <c:v>Number of housemaids</c:v>
                </c:pt>
                <c:pt idx="2">
                  <c:v>Qatar life</c:v>
                </c:pt>
                <c:pt idx="3">
                  <c:v>Kafala</c:v>
                </c:pt>
              </c:strCache>
            </c:strRef>
          </c:cat>
          <c:val>
            <c:numRef>
              <c:f>Sheet1!$K$20:$K$23</c:f>
              <c:numCache>
                <c:formatCode>General</c:formatCode>
                <c:ptCount val="4"/>
                <c:pt idx="0">
                  <c:v>33.290000000000013</c:v>
                </c:pt>
                <c:pt idx="1">
                  <c:v>9.09</c:v>
                </c:pt>
                <c:pt idx="2">
                  <c:v>71.59</c:v>
                </c:pt>
                <c:pt idx="3">
                  <c:v>36.870000000000005</c:v>
                </c:pt>
              </c:numCache>
            </c:numRef>
          </c:val>
          <c:smooth val="0"/>
        </c:ser>
        <c:dLbls>
          <c:showLegendKey val="0"/>
          <c:showVal val="1"/>
          <c:showCatName val="0"/>
          <c:showSerName val="0"/>
          <c:showPercent val="0"/>
          <c:showBubbleSize val="0"/>
        </c:dLbls>
        <c:marker val="1"/>
        <c:smooth val="0"/>
        <c:axId val="103644672"/>
        <c:axId val="101926592"/>
      </c:lineChart>
      <c:catAx>
        <c:axId val="103644672"/>
        <c:scaling>
          <c:orientation val="minMax"/>
        </c:scaling>
        <c:delete val="0"/>
        <c:axPos val="b"/>
        <c:majorTickMark val="none"/>
        <c:minorTickMark val="none"/>
        <c:tickLblPos val="nextTo"/>
        <c:crossAx val="101926592"/>
        <c:crosses val="autoZero"/>
        <c:auto val="1"/>
        <c:lblAlgn val="ctr"/>
        <c:lblOffset val="100"/>
        <c:noMultiLvlLbl val="0"/>
      </c:catAx>
      <c:valAx>
        <c:axId val="101926592"/>
        <c:scaling>
          <c:orientation val="minMax"/>
        </c:scaling>
        <c:delete val="0"/>
        <c:axPos val="l"/>
        <c:numFmt formatCode="General" sourceLinked="1"/>
        <c:majorTickMark val="none"/>
        <c:minorTickMark val="none"/>
        <c:tickLblPos val="nextTo"/>
        <c:crossAx val="103644672"/>
        <c:crosses val="autoZero"/>
        <c:crossBetween val="between"/>
      </c:valAx>
      <c:spPr>
        <a:solidFill>
          <a:srgbClr val="AABAC9">
            <a:lumMod val="60000"/>
            <a:lumOff val="40000"/>
          </a:srgbClr>
        </a:solidFill>
      </c:spPr>
    </c:plotArea>
    <c:plotVisOnly val="1"/>
    <c:dispBlanksAs val="gap"/>
    <c:showDLblsOverMax val="0"/>
  </c:chart>
  <c:txPr>
    <a:bodyPr/>
    <a:lstStyle/>
    <a:p>
      <a:pPr>
        <a:defRPr sz="1000"/>
      </a:pPr>
      <a:endParaRPr lang="en-US"/>
    </a:p>
  </c:tx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1"/>
    </mc:Choice>
    <mc:Fallback>
      <c:style val="31"/>
    </mc:Fallback>
  </mc:AlternateContent>
  <c:chart>
    <c:autoTitleDeleted val="1"/>
    <c:plotArea>
      <c:layout/>
      <c:pieChart>
        <c:varyColors val="1"/>
        <c:ser>
          <c:idx val="0"/>
          <c:order val="0"/>
          <c:dPt>
            <c:idx val="0"/>
            <c:bubble3D val="0"/>
            <c:spPr>
              <a:solidFill>
                <a:schemeClr val="accent2"/>
              </a:solidFill>
            </c:spPr>
          </c:dPt>
          <c:dLbls>
            <c:txPr>
              <a:bodyPr/>
              <a:lstStyle/>
              <a:p>
                <a:pPr>
                  <a:defRPr sz="1200" b="1"/>
                </a:pPr>
                <a:endParaRPr lang="en-US"/>
              </a:p>
            </c:txPr>
            <c:showLegendKey val="0"/>
            <c:showVal val="0"/>
            <c:showCatName val="1"/>
            <c:showSerName val="0"/>
            <c:showPercent val="1"/>
            <c:showBubbleSize val="0"/>
            <c:showLeaderLines val="1"/>
          </c:dLbls>
          <c:cat>
            <c:strRef>
              <c:f>status1!$I$14:$I$15</c:f>
              <c:strCache>
                <c:ptCount val="2"/>
                <c:pt idx="0">
                  <c:v>Wrong sample type</c:v>
                </c:pt>
                <c:pt idx="1">
                  <c:v>Correct sample type</c:v>
                </c:pt>
              </c:strCache>
            </c:strRef>
          </c:cat>
          <c:val>
            <c:numRef>
              <c:f>status1!$J$14:$J$15</c:f>
              <c:numCache>
                <c:formatCode>General</c:formatCode>
                <c:ptCount val="2"/>
                <c:pt idx="0">
                  <c:v>4.5</c:v>
                </c:pt>
                <c:pt idx="1">
                  <c:v>95.5</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0199365323237025E-2"/>
          <c:y val="5.1821557578636573E-2"/>
          <c:w val="0.91424895058849376"/>
          <c:h val="0.74175310235601444"/>
        </c:manualLayout>
      </c:layout>
      <c:lineChart>
        <c:grouping val="standard"/>
        <c:varyColors val="0"/>
        <c:ser>
          <c:idx val="0"/>
          <c:order val="0"/>
          <c:tx>
            <c:strRef>
              <c:f>Sheet1!$K$19</c:f>
              <c:strCache>
                <c:ptCount val="1"/>
                <c:pt idx="0">
                  <c:v>IOI</c:v>
                </c:pt>
              </c:strCache>
            </c:strRef>
          </c:tx>
          <c:dLbls>
            <c:dLblPos val="t"/>
            <c:showLegendKey val="0"/>
            <c:showVal val="1"/>
            <c:showCatName val="0"/>
            <c:showSerName val="0"/>
            <c:showPercent val="0"/>
            <c:showBubbleSize val="0"/>
            <c:showLeaderLines val="0"/>
          </c:dLbls>
          <c:cat>
            <c:strRef>
              <c:f>Sheet1!$J$20:$J$23</c:f>
              <c:strCache>
                <c:ptCount val="4"/>
                <c:pt idx="0">
                  <c:v>Age</c:v>
                </c:pt>
                <c:pt idx="1">
                  <c:v>Number of housemaids</c:v>
                </c:pt>
                <c:pt idx="2">
                  <c:v>Qatar life</c:v>
                </c:pt>
                <c:pt idx="3">
                  <c:v>Kafala</c:v>
                </c:pt>
              </c:strCache>
            </c:strRef>
          </c:cat>
          <c:val>
            <c:numRef>
              <c:f>Sheet1!$K$20:$K$23</c:f>
              <c:numCache>
                <c:formatCode>General</c:formatCode>
                <c:ptCount val="4"/>
                <c:pt idx="0">
                  <c:v>33.290000000000013</c:v>
                </c:pt>
                <c:pt idx="1">
                  <c:v>9.09</c:v>
                </c:pt>
                <c:pt idx="2">
                  <c:v>71.59</c:v>
                </c:pt>
                <c:pt idx="3">
                  <c:v>36.870000000000005</c:v>
                </c:pt>
              </c:numCache>
            </c:numRef>
          </c:val>
          <c:smooth val="0"/>
        </c:ser>
        <c:dLbls>
          <c:showLegendKey val="0"/>
          <c:showVal val="1"/>
          <c:showCatName val="0"/>
          <c:showSerName val="0"/>
          <c:showPercent val="0"/>
          <c:showBubbleSize val="0"/>
        </c:dLbls>
        <c:marker val="1"/>
        <c:smooth val="0"/>
        <c:axId val="101763072"/>
        <c:axId val="101930624"/>
      </c:lineChart>
      <c:catAx>
        <c:axId val="101763072"/>
        <c:scaling>
          <c:orientation val="minMax"/>
        </c:scaling>
        <c:delete val="0"/>
        <c:axPos val="b"/>
        <c:majorTickMark val="none"/>
        <c:minorTickMark val="none"/>
        <c:tickLblPos val="nextTo"/>
        <c:crossAx val="101930624"/>
        <c:crosses val="autoZero"/>
        <c:auto val="1"/>
        <c:lblAlgn val="ctr"/>
        <c:lblOffset val="100"/>
        <c:noMultiLvlLbl val="0"/>
      </c:catAx>
      <c:valAx>
        <c:axId val="101930624"/>
        <c:scaling>
          <c:orientation val="minMax"/>
        </c:scaling>
        <c:delete val="0"/>
        <c:axPos val="l"/>
        <c:numFmt formatCode="General" sourceLinked="1"/>
        <c:majorTickMark val="none"/>
        <c:minorTickMark val="none"/>
        <c:tickLblPos val="nextTo"/>
        <c:crossAx val="101763072"/>
        <c:crosses val="autoZero"/>
        <c:crossBetween val="between"/>
      </c:valAx>
      <c:spPr>
        <a:solidFill>
          <a:srgbClr val="AABAC9">
            <a:lumMod val="60000"/>
            <a:lumOff val="40000"/>
          </a:srgbClr>
        </a:solidFill>
      </c:spPr>
    </c:plotArea>
    <c:plotVisOnly val="1"/>
    <c:dispBlanksAs val="gap"/>
    <c:showDLblsOverMax val="0"/>
  </c:chart>
  <c:txPr>
    <a:bodyPr/>
    <a:lstStyle/>
    <a:p>
      <a:pPr>
        <a:defRPr sz="1000"/>
      </a:pPr>
      <a:endParaRPr lang="en-US"/>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a:pPr>
            <a:r>
              <a:rPr lang="en-US" sz="2000" dirty="0"/>
              <a:t>Accuracy of House units Addresses </a:t>
            </a:r>
          </a:p>
        </c:rich>
      </c:tx>
      <c:layout/>
      <c:overlay val="0"/>
    </c:title>
    <c:autoTitleDeleted val="0"/>
    <c:plotArea>
      <c:layout>
        <c:manualLayout>
          <c:layoutTarget val="inner"/>
          <c:xMode val="edge"/>
          <c:yMode val="edge"/>
          <c:x val="3.7319767495444224E-2"/>
          <c:y val="0.20076407115777195"/>
          <c:w val="0.96268023250455581"/>
          <c:h val="0.52739865850102075"/>
        </c:manualLayout>
      </c:layout>
      <c:barChart>
        <c:barDir val="col"/>
        <c:grouping val="clustered"/>
        <c:varyColors val="0"/>
        <c:ser>
          <c:idx val="0"/>
          <c:order val="0"/>
          <c:tx>
            <c:strRef>
              <c:f>adress!$K$4</c:f>
              <c:strCache>
                <c:ptCount val="1"/>
                <c:pt idx="0">
                  <c:v>%</c:v>
                </c:pt>
              </c:strCache>
            </c:strRef>
          </c:tx>
          <c:invertIfNegative val="0"/>
          <c:dLbls>
            <c:dLbl>
              <c:idx val="6"/>
              <c:layout/>
              <c:tx>
                <c:rich>
                  <a:bodyPr/>
                  <a:lstStyle/>
                  <a:p>
                    <a:r>
                      <a:rPr lang="en-US" sz="1400" smtClean="0">
                        <a:latin typeface="Times New Roman" panose="02020603050405020304" pitchFamily="18" charset="0"/>
                        <a:cs typeface="Times New Roman" panose="02020603050405020304" pitchFamily="18" charset="0"/>
                      </a:rPr>
                      <a:t>98.00</a:t>
                    </a:r>
                    <a:endParaRPr lang="en-US"/>
                  </a:p>
                </c:rich>
              </c:tx>
              <c:showLegendKey val="0"/>
              <c:showVal val="1"/>
              <c:showCatName val="0"/>
              <c:showSerName val="0"/>
              <c:showPercent val="0"/>
              <c:showBubbleSize val="0"/>
            </c:dLbl>
            <c:txPr>
              <a:bodyPr/>
              <a:lstStyle/>
              <a:p>
                <a:pPr>
                  <a:defRPr sz="1400" b="1">
                    <a:latin typeface="Times New Roman" panose="02020603050405020304" pitchFamily="18" charset="0"/>
                    <a:cs typeface="Times New Roman" panose="02020603050405020304" pitchFamily="18" charset="0"/>
                  </a:defRPr>
                </a:pPr>
                <a:endParaRPr lang="en-US"/>
              </a:p>
            </c:txPr>
            <c:showLegendKey val="0"/>
            <c:showVal val="1"/>
            <c:showCatName val="0"/>
            <c:showSerName val="0"/>
            <c:showPercent val="0"/>
            <c:showBubbleSize val="0"/>
            <c:showLeaderLines val="0"/>
          </c:dLbls>
          <c:cat>
            <c:strRef>
              <c:f>adress!$J$5:$J$11</c:f>
              <c:strCache>
                <c:ptCount val="7"/>
                <c:pt idx="0">
                  <c:v>Municipality ID</c:v>
                </c:pt>
                <c:pt idx="1">
                  <c:v>Zone ID</c:v>
                </c:pt>
                <c:pt idx="2">
                  <c:v>Electricity </c:v>
                </c:pt>
                <c:pt idx="3">
                  <c:v>Street  Number</c:v>
                </c:pt>
                <c:pt idx="4">
                  <c:v>Street Name</c:v>
                </c:pt>
                <c:pt idx="5">
                  <c:v>House unit  Number</c:v>
                </c:pt>
                <c:pt idx="6">
                  <c:v>Building Type</c:v>
                </c:pt>
              </c:strCache>
            </c:strRef>
          </c:cat>
          <c:val>
            <c:numRef>
              <c:f>adress!$K$5:$K$11</c:f>
              <c:numCache>
                <c:formatCode>General</c:formatCode>
                <c:ptCount val="7"/>
                <c:pt idx="0">
                  <c:v>100</c:v>
                </c:pt>
                <c:pt idx="1">
                  <c:v>100</c:v>
                </c:pt>
                <c:pt idx="2">
                  <c:v>90.29</c:v>
                </c:pt>
                <c:pt idx="3">
                  <c:v>97.16</c:v>
                </c:pt>
                <c:pt idx="4">
                  <c:v>96.53</c:v>
                </c:pt>
                <c:pt idx="5">
                  <c:v>95.48</c:v>
                </c:pt>
                <c:pt idx="6">
                  <c:v>98</c:v>
                </c:pt>
              </c:numCache>
            </c:numRef>
          </c:val>
        </c:ser>
        <c:dLbls>
          <c:showLegendKey val="0"/>
          <c:showVal val="1"/>
          <c:showCatName val="0"/>
          <c:showSerName val="0"/>
          <c:showPercent val="0"/>
          <c:showBubbleSize val="0"/>
        </c:dLbls>
        <c:gapWidth val="150"/>
        <c:overlap val="-25"/>
        <c:axId val="101763584"/>
        <c:axId val="101931200"/>
      </c:barChart>
      <c:catAx>
        <c:axId val="101763584"/>
        <c:scaling>
          <c:orientation val="minMax"/>
        </c:scaling>
        <c:delete val="0"/>
        <c:axPos val="b"/>
        <c:majorTickMark val="none"/>
        <c:minorTickMark val="none"/>
        <c:tickLblPos val="nextTo"/>
        <c:txPr>
          <a:bodyPr/>
          <a:lstStyle/>
          <a:p>
            <a:pPr>
              <a:defRPr sz="1300" b="1"/>
            </a:pPr>
            <a:endParaRPr lang="en-US"/>
          </a:p>
        </c:txPr>
        <c:crossAx val="101931200"/>
        <c:crosses val="autoZero"/>
        <c:auto val="1"/>
        <c:lblAlgn val="ctr"/>
        <c:lblOffset val="100"/>
        <c:noMultiLvlLbl val="0"/>
      </c:catAx>
      <c:valAx>
        <c:axId val="101931200"/>
        <c:scaling>
          <c:orientation val="minMax"/>
        </c:scaling>
        <c:delete val="1"/>
        <c:axPos val="l"/>
        <c:numFmt formatCode="General" sourceLinked="1"/>
        <c:majorTickMark val="out"/>
        <c:minorTickMark val="none"/>
        <c:tickLblPos val="nextTo"/>
        <c:crossAx val="10176358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0199365323237025E-2"/>
          <c:y val="5.1821557578636573E-2"/>
          <c:w val="0.91424895058849376"/>
          <c:h val="0.74175310235601444"/>
        </c:manualLayout>
      </c:layout>
      <c:lineChart>
        <c:grouping val="standard"/>
        <c:varyColors val="0"/>
        <c:ser>
          <c:idx val="0"/>
          <c:order val="0"/>
          <c:tx>
            <c:strRef>
              <c:f>Sheet1!$K$19</c:f>
              <c:strCache>
                <c:ptCount val="1"/>
                <c:pt idx="0">
                  <c:v>IOI</c:v>
                </c:pt>
              </c:strCache>
            </c:strRef>
          </c:tx>
          <c:dLbls>
            <c:dLblPos val="t"/>
            <c:showLegendKey val="0"/>
            <c:showVal val="1"/>
            <c:showCatName val="0"/>
            <c:showSerName val="0"/>
            <c:showPercent val="0"/>
            <c:showBubbleSize val="0"/>
            <c:showLeaderLines val="0"/>
          </c:dLbls>
          <c:cat>
            <c:strRef>
              <c:f>Sheet1!$J$20:$J$23</c:f>
              <c:strCache>
                <c:ptCount val="4"/>
                <c:pt idx="0">
                  <c:v>Age</c:v>
                </c:pt>
                <c:pt idx="1">
                  <c:v>Number of housemaids</c:v>
                </c:pt>
                <c:pt idx="2">
                  <c:v>Qatar life</c:v>
                </c:pt>
                <c:pt idx="3">
                  <c:v>Kafala</c:v>
                </c:pt>
              </c:strCache>
            </c:strRef>
          </c:cat>
          <c:val>
            <c:numRef>
              <c:f>Sheet1!$K$20:$K$23</c:f>
              <c:numCache>
                <c:formatCode>General</c:formatCode>
                <c:ptCount val="4"/>
                <c:pt idx="0">
                  <c:v>33.290000000000013</c:v>
                </c:pt>
                <c:pt idx="1">
                  <c:v>9.09</c:v>
                </c:pt>
                <c:pt idx="2">
                  <c:v>71.59</c:v>
                </c:pt>
                <c:pt idx="3">
                  <c:v>36.870000000000005</c:v>
                </c:pt>
              </c:numCache>
            </c:numRef>
          </c:val>
          <c:smooth val="0"/>
        </c:ser>
        <c:dLbls>
          <c:showLegendKey val="0"/>
          <c:showVal val="1"/>
          <c:showCatName val="0"/>
          <c:showSerName val="0"/>
          <c:showPercent val="0"/>
          <c:showBubbleSize val="0"/>
        </c:dLbls>
        <c:marker val="1"/>
        <c:smooth val="0"/>
        <c:axId val="105565184"/>
        <c:axId val="65865984"/>
      </c:lineChart>
      <c:catAx>
        <c:axId val="105565184"/>
        <c:scaling>
          <c:orientation val="minMax"/>
        </c:scaling>
        <c:delete val="0"/>
        <c:axPos val="b"/>
        <c:majorTickMark val="none"/>
        <c:minorTickMark val="none"/>
        <c:tickLblPos val="nextTo"/>
        <c:crossAx val="65865984"/>
        <c:crosses val="autoZero"/>
        <c:auto val="1"/>
        <c:lblAlgn val="ctr"/>
        <c:lblOffset val="100"/>
        <c:noMultiLvlLbl val="0"/>
      </c:catAx>
      <c:valAx>
        <c:axId val="65865984"/>
        <c:scaling>
          <c:orientation val="minMax"/>
        </c:scaling>
        <c:delete val="0"/>
        <c:axPos val="l"/>
        <c:numFmt formatCode="General" sourceLinked="1"/>
        <c:majorTickMark val="none"/>
        <c:minorTickMark val="none"/>
        <c:tickLblPos val="nextTo"/>
        <c:crossAx val="105565184"/>
        <c:crosses val="autoZero"/>
        <c:crossBetween val="between"/>
      </c:valAx>
      <c:spPr>
        <a:solidFill>
          <a:srgbClr val="AABAC9">
            <a:lumMod val="60000"/>
            <a:lumOff val="40000"/>
          </a:srgbClr>
        </a:solidFill>
      </c:spPr>
    </c:plotArea>
    <c:plotVisOnly val="1"/>
    <c:dispBlanksAs val="gap"/>
    <c:showDLblsOverMax val="0"/>
  </c:chart>
  <c:txPr>
    <a:bodyPr/>
    <a:lstStyle/>
    <a:p>
      <a:pPr>
        <a:defRPr sz="1000"/>
      </a:pPr>
      <a:endParaRPr lang="en-US"/>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GPS</a:t>
            </a:r>
            <a:r>
              <a:rPr lang="en-US" baseline="0" dirty="0" smtClean="0"/>
              <a:t> Points accuracy </a:t>
            </a:r>
            <a:endParaRPr lang="en-US" dirty="0"/>
          </a:p>
        </c:rich>
      </c:tx>
      <c:layout>
        <c:manualLayout>
          <c:xMode val="edge"/>
          <c:yMode val="edge"/>
          <c:x val="0.33856209150326799"/>
          <c:y val="0"/>
        </c:manualLayout>
      </c:layout>
      <c:overlay val="0"/>
    </c:title>
    <c:autoTitleDeleted val="0"/>
    <c:plotArea>
      <c:layout/>
      <c:barChart>
        <c:barDir val="col"/>
        <c:grouping val="clustered"/>
        <c:varyColors val="0"/>
        <c:ser>
          <c:idx val="0"/>
          <c:order val="0"/>
          <c:tx>
            <c:strRef>
              <c:f>Sheet5!$K$6</c:f>
              <c:strCache>
                <c:ptCount val="1"/>
                <c:pt idx="0">
                  <c:v>%</c:v>
                </c:pt>
              </c:strCache>
            </c:strRef>
          </c:tx>
          <c:invertIfNegative val="0"/>
          <c:dPt>
            <c:idx val="3"/>
            <c:invertIfNegative val="0"/>
            <c:bubble3D val="0"/>
            <c:spPr>
              <a:solidFill>
                <a:schemeClr val="accent2"/>
              </a:solidFill>
            </c:spPr>
          </c:dPt>
          <c:dPt>
            <c:idx val="5"/>
            <c:invertIfNegative val="0"/>
            <c:bubble3D val="0"/>
            <c:spPr>
              <a:solidFill>
                <a:schemeClr val="accent2"/>
              </a:solidFill>
            </c:spPr>
          </c:dPt>
          <c:dLbls>
            <c:txPr>
              <a:bodyPr/>
              <a:lstStyle/>
              <a:p>
                <a:pPr>
                  <a:defRPr sz="1200" b="1">
                    <a:latin typeface="Times New Roman" panose="02020603050405020304" pitchFamily="18" charset="0"/>
                    <a:cs typeface="Times New Roman" panose="02020603050405020304" pitchFamily="18" charset="0"/>
                  </a:defRPr>
                </a:pPr>
                <a:endParaRPr lang="en-US"/>
              </a:p>
            </c:txPr>
            <c:showLegendKey val="0"/>
            <c:showVal val="1"/>
            <c:showCatName val="0"/>
            <c:showSerName val="0"/>
            <c:showPercent val="0"/>
            <c:showBubbleSize val="0"/>
            <c:showLeaderLines val="0"/>
          </c:dLbls>
          <c:cat>
            <c:strRef>
              <c:f>Sheet5!$J$7:$J$12</c:f>
              <c:strCache>
                <c:ptCount val="6"/>
                <c:pt idx="0">
                  <c:v>10 - 14.99</c:v>
                </c:pt>
                <c:pt idx="1">
                  <c:v>15 - 19.99</c:v>
                </c:pt>
                <c:pt idx="2">
                  <c:v>20 - 29.99</c:v>
                </c:pt>
                <c:pt idx="3">
                  <c:v>30 - 49,99</c:v>
                </c:pt>
                <c:pt idx="4">
                  <c:v>less than 10</c:v>
                </c:pt>
                <c:pt idx="5">
                  <c:v>more than 50</c:v>
                </c:pt>
              </c:strCache>
            </c:strRef>
          </c:cat>
          <c:val>
            <c:numRef>
              <c:f>Sheet5!$K$7:$K$12</c:f>
              <c:numCache>
                <c:formatCode>###0.0</c:formatCode>
                <c:ptCount val="6"/>
                <c:pt idx="0">
                  <c:v>20.283147291042745</c:v>
                </c:pt>
                <c:pt idx="1">
                  <c:v>16.335420637081405</c:v>
                </c:pt>
                <c:pt idx="2">
                  <c:v>17.369997277429896</c:v>
                </c:pt>
                <c:pt idx="3">
                  <c:v>9.8284780833106442</c:v>
                </c:pt>
                <c:pt idx="4">
                  <c:v>25.864416008712226</c:v>
                </c:pt>
                <c:pt idx="5">
                  <c:v>10.209637898175879</c:v>
                </c:pt>
              </c:numCache>
            </c:numRef>
          </c:val>
        </c:ser>
        <c:dLbls>
          <c:showLegendKey val="0"/>
          <c:showVal val="1"/>
          <c:showCatName val="0"/>
          <c:showSerName val="0"/>
          <c:showPercent val="0"/>
          <c:showBubbleSize val="0"/>
        </c:dLbls>
        <c:gapWidth val="150"/>
        <c:overlap val="-25"/>
        <c:axId val="104935936"/>
        <c:axId val="65866560"/>
      </c:barChart>
      <c:catAx>
        <c:axId val="104935936"/>
        <c:scaling>
          <c:orientation val="minMax"/>
        </c:scaling>
        <c:delete val="0"/>
        <c:axPos val="b"/>
        <c:majorTickMark val="none"/>
        <c:minorTickMark val="none"/>
        <c:tickLblPos val="nextTo"/>
        <c:txPr>
          <a:bodyPr/>
          <a:lstStyle/>
          <a:p>
            <a:pPr>
              <a:defRPr sz="1200" b="1"/>
            </a:pPr>
            <a:endParaRPr lang="en-US"/>
          </a:p>
        </c:txPr>
        <c:crossAx val="65866560"/>
        <c:crosses val="autoZero"/>
        <c:auto val="1"/>
        <c:lblAlgn val="ctr"/>
        <c:lblOffset val="100"/>
        <c:noMultiLvlLbl val="0"/>
      </c:catAx>
      <c:valAx>
        <c:axId val="65866560"/>
        <c:scaling>
          <c:orientation val="minMax"/>
        </c:scaling>
        <c:delete val="1"/>
        <c:axPos val="l"/>
        <c:numFmt formatCode="###0.0" sourceLinked="1"/>
        <c:majorTickMark val="out"/>
        <c:minorTickMark val="none"/>
        <c:tickLblPos val="nextTo"/>
        <c:crossAx val="104935936"/>
        <c:crosses val="autoZero"/>
        <c:crossBetween val="between"/>
      </c:valAx>
    </c:plotArea>
    <c:plotVisOnly val="1"/>
    <c:dispBlanksAs val="gap"/>
    <c:showDLblsOverMax val="0"/>
  </c:chart>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0199365323237025E-2"/>
          <c:y val="5.1821557578636573E-2"/>
          <c:w val="0.91424895058849376"/>
          <c:h val="0.74175310235601444"/>
        </c:manualLayout>
      </c:layout>
      <c:lineChart>
        <c:grouping val="standard"/>
        <c:varyColors val="0"/>
        <c:ser>
          <c:idx val="0"/>
          <c:order val="0"/>
          <c:tx>
            <c:strRef>
              <c:f>Sheet1!$K$19</c:f>
              <c:strCache>
                <c:ptCount val="1"/>
                <c:pt idx="0">
                  <c:v>IOI</c:v>
                </c:pt>
              </c:strCache>
            </c:strRef>
          </c:tx>
          <c:dLbls>
            <c:dLblPos val="t"/>
            <c:showLegendKey val="0"/>
            <c:showVal val="1"/>
            <c:showCatName val="0"/>
            <c:showSerName val="0"/>
            <c:showPercent val="0"/>
            <c:showBubbleSize val="0"/>
            <c:showLeaderLines val="0"/>
          </c:dLbls>
          <c:cat>
            <c:strRef>
              <c:f>Sheet1!$J$20:$J$23</c:f>
              <c:strCache>
                <c:ptCount val="4"/>
                <c:pt idx="0">
                  <c:v>Age</c:v>
                </c:pt>
                <c:pt idx="1">
                  <c:v>Number of housemaids</c:v>
                </c:pt>
                <c:pt idx="2">
                  <c:v>Qatar life</c:v>
                </c:pt>
                <c:pt idx="3">
                  <c:v>Kafala</c:v>
                </c:pt>
              </c:strCache>
            </c:strRef>
          </c:cat>
          <c:val>
            <c:numRef>
              <c:f>Sheet1!$K$20:$K$23</c:f>
              <c:numCache>
                <c:formatCode>General</c:formatCode>
                <c:ptCount val="4"/>
                <c:pt idx="0">
                  <c:v>33.290000000000013</c:v>
                </c:pt>
                <c:pt idx="1">
                  <c:v>9.09</c:v>
                </c:pt>
                <c:pt idx="2">
                  <c:v>71.59</c:v>
                </c:pt>
                <c:pt idx="3">
                  <c:v>36.870000000000005</c:v>
                </c:pt>
              </c:numCache>
            </c:numRef>
          </c:val>
          <c:smooth val="0"/>
        </c:ser>
        <c:dLbls>
          <c:showLegendKey val="0"/>
          <c:showVal val="1"/>
          <c:showCatName val="0"/>
          <c:showSerName val="0"/>
          <c:showPercent val="0"/>
          <c:showBubbleSize val="0"/>
        </c:dLbls>
        <c:marker val="1"/>
        <c:smooth val="0"/>
        <c:axId val="33731584"/>
        <c:axId val="33637504"/>
      </c:lineChart>
      <c:catAx>
        <c:axId val="33731584"/>
        <c:scaling>
          <c:orientation val="minMax"/>
        </c:scaling>
        <c:delete val="0"/>
        <c:axPos val="b"/>
        <c:majorTickMark val="none"/>
        <c:minorTickMark val="none"/>
        <c:tickLblPos val="nextTo"/>
        <c:crossAx val="33637504"/>
        <c:crosses val="autoZero"/>
        <c:auto val="1"/>
        <c:lblAlgn val="ctr"/>
        <c:lblOffset val="100"/>
        <c:noMultiLvlLbl val="0"/>
      </c:catAx>
      <c:valAx>
        <c:axId val="33637504"/>
        <c:scaling>
          <c:orientation val="minMax"/>
        </c:scaling>
        <c:delete val="0"/>
        <c:axPos val="l"/>
        <c:numFmt formatCode="General" sourceLinked="1"/>
        <c:majorTickMark val="none"/>
        <c:minorTickMark val="none"/>
        <c:tickLblPos val="nextTo"/>
        <c:crossAx val="33731584"/>
        <c:crosses val="autoZero"/>
        <c:crossBetween val="between"/>
      </c:valAx>
      <c:spPr>
        <a:solidFill>
          <a:srgbClr val="AABAC9">
            <a:lumMod val="60000"/>
            <a:lumOff val="40000"/>
          </a:srgbClr>
        </a:solidFill>
      </c:spPr>
    </c:plotArea>
    <c:plotVisOnly val="1"/>
    <c:dispBlanksAs val="gap"/>
    <c:showDLblsOverMax val="0"/>
  </c:chart>
  <c:txPr>
    <a:bodyPr/>
    <a:lstStyle/>
    <a:p>
      <a:pPr>
        <a:defRPr sz="1000"/>
      </a:pPr>
      <a:endParaRPr lang="en-US"/>
    </a:p>
  </c:tx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0199365323237025E-2"/>
          <c:y val="5.1821557578636573E-2"/>
          <c:w val="0.91424895058849376"/>
          <c:h val="0.74175310235601444"/>
        </c:manualLayout>
      </c:layout>
      <c:lineChart>
        <c:grouping val="standard"/>
        <c:varyColors val="0"/>
        <c:ser>
          <c:idx val="0"/>
          <c:order val="0"/>
          <c:tx>
            <c:strRef>
              <c:f>Sheet1!$K$19</c:f>
              <c:strCache>
                <c:ptCount val="1"/>
                <c:pt idx="0">
                  <c:v>IOI</c:v>
                </c:pt>
              </c:strCache>
            </c:strRef>
          </c:tx>
          <c:dLbls>
            <c:dLblPos val="t"/>
            <c:showLegendKey val="0"/>
            <c:showVal val="1"/>
            <c:showCatName val="0"/>
            <c:showSerName val="0"/>
            <c:showPercent val="0"/>
            <c:showBubbleSize val="0"/>
            <c:showLeaderLines val="0"/>
          </c:dLbls>
          <c:cat>
            <c:strRef>
              <c:f>Sheet1!$J$20:$J$23</c:f>
              <c:strCache>
                <c:ptCount val="4"/>
                <c:pt idx="0">
                  <c:v>Age</c:v>
                </c:pt>
                <c:pt idx="1">
                  <c:v>Number of housemaids</c:v>
                </c:pt>
                <c:pt idx="2">
                  <c:v>Qatar life</c:v>
                </c:pt>
                <c:pt idx="3">
                  <c:v>Kafala</c:v>
                </c:pt>
              </c:strCache>
            </c:strRef>
          </c:cat>
          <c:val>
            <c:numRef>
              <c:f>Sheet1!$K$20:$K$23</c:f>
              <c:numCache>
                <c:formatCode>General</c:formatCode>
                <c:ptCount val="4"/>
                <c:pt idx="0">
                  <c:v>33.290000000000013</c:v>
                </c:pt>
                <c:pt idx="1">
                  <c:v>9.09</c:v>
                </c:pt>
                <c:pt idx="2">
                  <c:v>71.59</c:v>
                </c:pt>
                <c:pt idx="3">
                  <c:v>36.870000000000005</c:v>
                </c:pt>
              </c:numCache>
            </c:numRef>
          </c:val>
          <c:smooth val="0"/>
        </c:ser>
        <c:dLbls>
          <c:showLegendKey val="0"/>
          <c:showVal val="1"/>
          <c:showCatName val="0"/>
          <c:showSerName val="0"/>
          <c:showPercent val="0"/>
          <c:showBubbleSize val="0"/>
        </c:dLbls>
        <c:marker val="1"/>
        <c:smooth val="0"/>
        <c:axId val="5987328"/>
        <c:axId val="33640960"/>
      </c:lineChart>
      <c:catAx>
        <c:axId val="5987328"/>
        <c:scaling>
          <c:orientation val="minMax"/>
        </c:scaling>
        <c:delete val="0"/>
        <c:axPos val="b"/>
        <c:majorTickMark val="none"/>
        <c:minorTickMark val="none"/>
        <c:tickLblPos val="nextTo"/>
        <c:crossAx val="33640960"/>
        <c:crosses val="autoZero"/>
        <c:auto val="1"/>
        <c:lblAlgn val="ctr"/>
        <c:lblOffset val="100"/>
        <c:noMultiLvlLbl val="0"/>
      </c:catAx>
      <c:valAx>
        <c:axId val="33640960"/>
        <c:scaling>
          <c:orientation val="minMax"/>
        </c:scaling>
        <c:delete val="0"/>
        <c:axPos val="l"/>
        <c:numFmt formatCode="General" sourceLinked="1"/>
        <c:majorTickMark val="none"/>
        <c:minorTickMark val="none"/>
        <c:tickLblPos val="nextTo"/>
        <c:crossAx val="5987328"/>
        <c:crosses val="autoZero"/>
        <c:crossBetween val="between"/>
      </c:valAx>
      <c:spPr>
        <a:solidFill>
          <a:srgbClr val="AABAC9">
            <a:lumMod val="60000"/>
            <a:lumOff val="40000"/>
          </a:srgbClr>
        </a:solidFill>
      </c:spPr>
    </c:plotArea>
    <c:plotVisOnly val="1"/>
    <c:dispBlanksAs val="gap"/>
    <c:showDLblsOverMax val="0"/>
  </c:chart>
  <c:txPr>
    <a:bodyPr/>
    <a:lstStyle/>
    <a:p>
      <a:pPr>
        <a:defRPr sz="1000"/>
      </a:pPr>
      <a:endParaRPr lang="en-US"/>
    </a:p>
  </c:txPr>
  <c:externalData r:id="rId2">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5"/>
    </mc:Choice>
    <mc:Fallback>
      <c:style val="25"/>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00" b="1" i="0" u="none" strike="noStrike" kern="1200" baseline="0">
                <a:solidFill>
                  <a:sysClr val="windowText" lastClr="000000"/>
                </a:solidFill>
                <a:latin typeface="+mn-lt"/>
                <a:ea typeface="+mn-ea"/>
                <a:cs typeface="+mn-cs"/>
              </a:defRPr>
            </a:pPr>
            <a:r>
              <a:rPr lang="en-US" sz="1400" dirty="0"/>
              <a:t>Complete </a:t>
            </a:r>
            <a:r>
              <a:rPr lang="en-US" sz="1400" dirty="0" smtClean="0"/>
              <a:t>Interviews </a:t>
            </a:r>
            <a:r>
              <a:rPr lang="en-US" sz="1800" b="1" dirty="0" smtClean="0"/>
              <a:t>%</a:t>
            </a:r>
            <a:r>
              <a:rPr lang="en-US" sz="1400" dirty="0" smtClean="0"/>
              <a:t>, </a:t>
            </a:r>
            <a:r>
              <a:rPr lang="en-US" sz="1400" dirty="0">
                <a:effectLst/>
              </a:rPr>
              <a:t>Comparison </a:t>
            </a:r>
          </a:p>
          <a:p>
            <a:pPr marL="0" marR="0" indent="0" algn="ctr" defTabSz="914400" rtl="0" eaLnBrk="1" fontAlgn="auto" latinLnBrk="0" hangingPunct="1">
              <a:lnSpc>
                <a:spcPct val="100000"/>
              </a:lnSpc>
              <a:spcBef>
                <a:spcPts val="0"/>
              </a:spcBef>
              <a:spcAft>
                <a:spcPts val="0"/>
              </a:spcAft>
              <a:buClrTx/>
              <a:buSzTx/>
              <a:buFontTx/>
              <a:buNone/>
              <a:tabLst/>
              <a:defRPr sz="1400" b="1" i="0" u="none" strike="noStrike" kern="1200" baseline="0">
                <a:solidFill>
                  <a:sysClr val="windowText" lastClr="000000"/>
                </a:solidFill>
                <a:latin typeface="+mn-lt"/>
                <a:ea typeface="+mn-ea"/>
                <a:cs typeface="+mn-cs"/>
              </a:defRPr>
            </a:pPr>
            <a:endParaRPr lang="en-US" sz="1400" dirty="0"/>
          </a:p>
        </c:rich>
      </c:tx>
      <c:layout/>
      <c:overlay val="0"/>
    </c:title>
    <c:autoTitleDeleted val="0"/>
    <c:plotArea>
      <c:layout/>
      <c:barChart>
        <c:barDir val="col"/>
        <c:grouping val="clustered"/>
        <c:varyColors val="0"/>
        <c:ser>
          <c:idx val="0"/>
          <c:order val="0"/>
          <c:tx>
            <c:strRef>
              <c:f>Sheet6!$E$34</c:f>
              <c:strCache>
                <c:ptCount val="1"/>
                <c:pt idx="0">
                  <c:v>Complete Interviews</c:v>
                </c:pt>
              </c:strCache>
            </c:strRef>
          </c:tx>
          <c:invertIfNegative val="0"/>
          <c:dLbls>
            <c:txPr>
              <a:bodyPr/>
              <a:lstStyle/>
              <a:p>
                <a:pPr>
                  <a:defRPr sz="1400" b="1"/>
                </a:pPr>
                <a:endParaRPr lang="en-US"/>
              </a:p>
            </c:txPr>
            <c:showLegendKey val="0"/>
            <c:showVal val="1"/>
            <c:showCatName val="0"/>
            <c:showSerName val="0"/>
            <c:showPercent val="0"/>
            <c:showBubbleSize val="0"/>
            <c:showLeaderLines val="0"/>
          </c:dLbls>
          <c:cat>
            <c:strRef>
              <c:f>Sheet6!$F$33:$I$33</c:f>
              <c:strCache>
                <c:ptCount val="4"/>
                <c:pt idx="0">
                  <c:v>Omnibus 2014</c:v>
                </c:pt>
                <c:pt idx="1">
                  <c:v>MENA 2014</c:v>
                </c:pt>
                <c:pt idx="2">
                  <c:v>FIFA New frame</c:v>
                </c:pt>
                <c:pt idx="3">
                  <c:v>Ras Laffan new frame</c:v>
                </c:pt>
              </c:strCache>
            </c:strRef>
          </c:cat>
          <c:val>
            <c:numRef>
              <c:f>Sheet6!$F$34:$I$34</c:f>
              <c:numCache>
                <c:formatCode>General</c:formatCode>
                <c:ptCount val="4"/>
                <c:pt idx="0" formatCode="0.0">
                  <c:v>43</c:v>
                </c:pt>
                <c:pt idx="1">
                  <c:v>43.1</c:v>
                </c:pt>
                <c:pt idx="2" formatCode="0.0">
                  <c:v>51</c:v>
                </c:pt>
                <c:pt idx="3">
                  <c:v>55.5</c:v>
                </c:pt>
              </c:numCache>
            </c:numRef>
          </c:val>
        </c:ser>
        <c:dLbls>
          <c:showLegendKey val="0"/>
          <c:showVal val="1"/>
          <c:showCatName val="0"/>
          <c:showSerName val="0"/>
          <c:showPercent val="0"/>
          <c:showBubbleSize val="0"/>
        </c:dLbls>
        <c:gapWidth val="150"/>
        <c:overlap val="-25"/>
        <c:axId val="104726528"/>
        <c:axId val="65869440"/>
      </c:barChart>
      <c:catAx>
        <c:axId val="104726528"/>
        <c:scaling>
          <c:orientation val="minMax"/>
        </c:scaling>
        <c:delete val="0"/>
        <c:axPos val="b"/>
        <c:majorTickMark val="none"/>
        <c:minorTickMark val="none"/>
        <c:tickLblPos val="nextTo"/>
        <c:txPr>
          <a:bodyPr/>
          <a:lstStyle/>
          <a:p>
            <a:pPr>
              <a:defRPr sz="1200" b="1"/>
            </a:pPr>
            <a:endParaRPr lang="en-US"/>
          </a:p>
        </c:txPr>
        <c:crossAx val="65869440"/>
        <c:crosses val="autoZero"/>
        <c:auto val="1"/>
        <c:lblAlgn val="ctr"/>
        <c:lblOffset val="100"/>
        <c:noMultiLvlLbl val="0"/>
      </c:catAx>
      <c:valAx>
        <c:axId val="65869440"/>
        <c:scaling>
          <c:orientation val="minMax"/>
        </c:scaling>
        <c:delete val="1"/>
        <c:axPos val="l"/>
        <c:numFmt formatCode="0.0" sourceLinked="1"/>
        <c:majorTickMark val="out"/>
        <c:minorTickMark val="none"/>
        <c:tickLblPos val="nextTo"/>
        <c:crossAx val="104726528"/>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0199365323237025E-2"/>
          <c:y val="5.1821557578636573E-2"/>
          <c:w val="0.91424895058849376"/>
          <c:h val="0.74175310235601444"/>
        </c:manualLayout>
      </c:layout>
      <c:lineChart>
        <c:grouping val="standard"/>
        <c:varyColors val="0"/>
        <c:ser>
          <c:idx val="0"/>
          <c:order val="0"/>
          <c:tx>
            <c:strRef>
              <c:f>Sheet1!$K$19</c:f>
              <c:strCache>
                <c:ptCount val="1"/>
                <c:pt idx="0">
                  <c:v>IOI</c:v>
                </c:pt>
              </c:strCache>
            </c:strRef>
          </c:tx>
          <c:dLbls>
            <c:dLblPos val="t"/>
            <c:showLegendKey val="0"/>
            <c:showVal val="1"/>
            <c:showCatName val="0"/>
            <c:showSerName val="0"/>
            <c:showPercent val="0"/>
            <c:showBubbleSize val="0"/>
            <c:showLeaderLines val="0"/>
          </c:dLbls>
          <c:cat>
            <c:strRef>
              <c:f>Sheet1!$J$20:$J$23</c:f>
              <c:strCache>
                <c:ptCount val="4"/>
                <c:pt idx="0">
                  <c:v>Age</c:v>
                </c:pt>
                <c:pt idx="1">
                  <c:v>Number of housemaids</c:v>
                </c:pt>
                <c:pt idx="2">
                  <c:v>Qatar life</c:v>
                </c:pt>
                <c:pt idx="3">
                  <c:v>Kafala</c:v>
                </c:pt>
              </c:strCache>
            </c:strRef>
          </c:cat>
          <c:val>
            <c:numRef>
              <c:f>Sheet1!$K$20:$K$23</c:f>
              <c:numCache>
                <c:formatCode>General</c:formatCode>
                <c:ptCount val="4"/>
                <c:pt idx="0">
                  <c:v>33.290000000000013</c:v>
                </c:pt>
                <c:pt idx="1">
                  <c:v>9.09</c:v>
                </c:pt>
                <c:pt idx="2">
                  <c:v>71.59</c:v>
                </c:pt>
                <c:pt idx="3">
                  <c:v>36.870000000000005</c:v>
                </c:pt>
              </c:numCache>
            </c:numRef>
          </c:val>
          <c:smooth val="0"/>
        </c:ser>
        <c:dLbls>
          <c:showLegendKey val="0"/>
          <c:showVal val="1"/>
          <c:showCatName val="0"/>
          <c:showSerName val="0"/>
          <c:showPercent val="0"/>
          <c:showBubbleSize val="0"/>
        </c:dLbls>
        <c:marker val="1"/>
        <c:smooth val="0"/>
        <c:axId val="32822272"/>
        <c:axId val="65878208"/>
      </c:lineChart>
      <c:catAx>
        <c:axId val="32822272"/>
        <c:scaling>
          <c:orientation val="minMax"/>
        </c:scaling>
        <c:delete val="0"/>
        <c:axPos val="b"/>
        <c:majorTickMark val="none"/>
        <c:minorTickMark val="none"/>
        <c:tickLblPos val="nextTo"/>
        <c:crossAx val="65878208"/>
        <c:crosses val="autoZero"/>
        <c:auto val="1"/>
        <c:lblAlgn val="ctr"/>
        <c:lblOffset val="100"/>
        <c:noMultiLvlLbl val="0"/>
      </c:catAx>
      <c:valAx>
        <c:axId val="65878208"/>
        <c:scaling>
          <c:orientation val="minMax"/>
        </c:scaling>
        <c:delete val="0"/>
        <c:axPos val="l"/>
        <c:numFmt formatCode="General" sourceLinked="1"/>
        <c:majorTickMark val="none"/>
        <c:minorTickMark val="none"/>
        <c:tickLblPos val="nextTo"/>
        <c:crossAx val="32822272"/>
        <c:crosses val="autoZero"/>
        <c:crossBetween val="between"/>
      </c:valAx>
      <c:spPr>
        <a:solidFill>
          <a:srgbClr val="AABAC9">
            <a:lumMod val="60000"/>
            <a:lumOff val="40000"/>
          </a:srgbClr>
        </a:solidFill>
      </c:spPr>
    </c:plotArea>
    <c:plotVisOnly val="1"/>
    <c:dispBlanksAs val="gap"/>
    <c:showDLblsOverMax val="0"/>
  </c:chart>
  <c:txPr>
    <a:bodyPr/>
    <a:lstStyle/>
    <a:p>
      <a:pPr>
        <a:defRPr sz="10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0199365323237025E-2"/>
          <c:y val="5.1821557578636573E-2"/>
          <c:w val="0.91424895058849376"/>
          <c:h val="0.74175310235601444"/>
        </c:manualLayout>
      </c:layout>
      <c:lineChart>
        <c:grouping val="standard"/>
        <c:varyColors val="0"/>
        <c:ser>
          <c:idx val="0"/>
          <c:order val="0"/>
          <c:tx>
            <c:strRef>
              <c:f>Sheet1!$K$19</c:f>
              <c:strCache>
                <c:ptCount val="1"/>
                <c:pt idx="0">
                  <c:v>IOI</c:v>
                </c:pt>
              </c:strCache>
            </c:strRef>
          </c:tx>
          <c:dLbls>
            <c:dLblPos val="t"/>
            <c:showLegendKey val="0"/>
            <c:showVal val="1"/>
            <c:showCatName val="0"/>
            <c:showSerName val="0"/>
            <c:showPercent val="0"/>
            <c:showBubbleSize val="0"/>
            <c:showLeaderLines val="0"/>
          </c:dLbls>
          <c:cat>
            <c:strRef>
              <c:f>Sheet1!$J$20:$J$23</c:f>
              <c:strCache>
                <c:ptCount val="4"/>
                <c:pt idx="0">
                  <c:v>Age</c:v>
                </c:pt>
                <c:pt idx="1">
                  <c:v>Number of housemaids</c:v>
                </c:pt>
                <c:pt idx="2">
                  <c:v>Qatar life</c:v>
                </c:pt>
                <c:pt idx="3">
                  <c:v>Kafala</c:v>
                </c:pt>
              </c:strCache>
            </c:strRef>
          </c:cat>
          <c:val>
            <c:numRef>
              <c:f>Sheet1!$K$20:$K$23</c:f>
              <c:numCache>
                <c:formatCode>General</c:formatCode>
                <c:ptCount val="4"/>
                <c:pt idx="0">
                  <c:v>33.290000000000013</c:v>
                </c:pt>
                <c:pt idx="1">
                  <c:v>9.09</c:v>
                </c:pt>
                <c:pt idx="2">
                  <c:v>71.59</c:v>
                </c:pt>
                <c:pt idx="3">
                  <c:v>36.870000000000005</c:v>
                </c:pt>
              </c:numCache>
            </c:numRef>
          </c:val>
          <c:smooth val="0"/>
        </c:ser>
        <c:dLbls>
          <c:showLegendKey val="0"/>
          <c:showVal val="1"/>
          <c:showCatName val="0"/>
          <c:showSerName val="0"/>
          <c:showPercent val="0"/>
          <c:showBubbleSize val="0"/>
        </c:dLbls>
        <c:marker val="1"/>
        <c:smooth val="0"/>
        <c:axId val="34749952"/>
        <c:axId val="101844672"/>
      </c:lineChart>
      <c:catAx>
        <c:axId val="34749952"/>
        <c:scaling>
          <c:orientation val="minMax"/>
        </c:scaling>
        <c:delete val="0"/>
        <c:axPos val="b"/>
        <c:majorTickMark val="none"/>
        <c:minorTickMark val="none"/>
        <c:tickLblPos val="nextTo"/>
        <c:crossAx val="101844672"/>
        <c:crosses val="autoZero"/>
        <c:auto val="1"/>
        <c:lblAlgn val="ctr"/>
        <c:lblOffset val="100"/>
        <c:noMultiLvlLbl val="0"/>
      </c:catAx>
      <c:valAx>
        <c:axId val="101844672"/>
        <c:scaling>
          <c:orientation val="minMax"/>
        </c:scaling>
        <c:delete val="0"/>
        <c:axPos val="l"/>
        <c:numFmt formatCode="General" sourceLinked="1"/>
        <c:majorTickMark val="none"/>
        <c:minorTickMark val="none"/>
        <c:tickLblPos val="nextTo"/>
        <c:crossAx val="34749952"/>
        <c:crosses val="autoZero"/>
        <c:crossBetween val="between"/>
      </c:valAx>
      <c:spPr>
        <a:solidFill>
          <a:srgbClr val="AABAC9">
            <a:lumMod val="60000"/>
            <a:lumOff val="40000"/>
          </a:srgbClr>
        </a:solidFill>
      </c:spPr>
    </c:plotArea>
    <c:plotVisOnly val="1"/>
    <c:dispBlanksAs val="gap"/>
    <c:showDLblsOverMax val="0"/>
  </c:chart>
  <c:txPr>
    <a:bodyPr/>
    <a:lstStyle/>
    <a:p>
      <a:pPr>
        <a:defRPr sz="10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0199365323237025E-2"/>
          <c:y val="5.1821557578636573E-2"/>
          <c:w val="0.91424895058849376"/>
          <c:h val="0.74175310235601444"/>
        </c:manualLayout>
      </c:layout>
      <c:lineChart>
        <c:grouping val="standard"/>
        <c:varyColors val="0"/>
        <c:ser>
          <c:idx val="0"/>
          <c:order val="0"/>
          <c:tx>
            <c:strRef>
              <c:f>Sheet1!$K$19</c:f>
              <c:strCache>
                <c:ptCount val="1"/>
                <c:pt idx="0">
                  <c:v>IOI</c:v>
                </c:pt>
              </c:strCache>
            </c:strRef>
          </c:tx>
          <c:dLbls>
            <c:dLblPos val="t"/>
            <c:showLegendKey val="0"/>
            <c:showVal val="1"/>
            <c:showCatName val="0"/>
            <c:showSerName val="0"/>
            <c:showPercent val="0"/>
            <c:showBubbleSize val="0"/>
            <c:showLeaderLines val="0"/>
          </c:dLbls>
          <c:cat>
            <c:strRef>
              <c:f>Sheet1!$J$20:$J$23</c:f>
              <c:strCache>
                <c:ptCount val="4"/>
                <c:pt idx="0">
                  <c:v>Age</c:v>
                </c:pt>
                <c:pt idx="1">
                  <c:v>Number of housemaids</c:v>
                </c:pt>
                <c:pt idx="2">
                  <c:v>Qatar life</c:v>
                </c:pt>
                <c:pt idx="3">
                  <c:v>Kafala</c:v>
                </c:pt>
              </c:strCache>
            </c:strRef>
          </c:cat>
          <c:val>
            <c:numRef>
              <c:f>Sheet1!$K$20:$K$23</c:f>
              <c:numCache>
                <c:formatCode>General</c:formatCode>
                <c:ptCount val="4"/>
                <c:pt idx="0">
                  <c:v>33.290000000000013</c:v>
                </c:pt>
                <c:pt idx="1">
                  <c:v>9.09</c:v>
                </c:pt>
                <c:pt idx="2">
                  <c:v>71.59</c:v>
                </c:pt>
                <c:pt idx="3">
                  <c:v>36.870000000000005</c:v>
                </c:pt>
              </c:numCache>
            </c:numRef>
          </c:val>
          <c:smooth val="0"/>
        </c:ser>
        <c:dLbls>
          <c:showLegendKey val="0"/>
          <c:showVal val="1"/>
          <c:showCatName val="0"/>
          <c:showSerName val="0"/>
          <c:showPercent val="0"/>
          <c:showBubbleSize val="0"/>
        </c:dLbls>
        <c:marker val="1"/>
        <c:smooth val="0"/>
        <c:axId val="35104256"/>
        <c:axId val="101846976"/>
      </c:lineChart>
      <c:catAx>
        <c:axId val="35104256"/>
        <c:scaling>
          <c:orientation val="minMax"/>
        </c:scaling>
        <c:delete val="0"/>
        <c:axPos val="b"/>
        <c:majorTickMark val="none"/>
        <c:minorTickMark val="none"/>
        <c:tickLblPos val="nextTo"/>
        <c:crossAx val="101846976"/>
        <c:crosses val="autoZero"/>
        <c:auto val="1"/>
        <c:lblAlgn val="ctr"/>
        <c:lblOffset val="100"/>
        <c:noMultiLvlLbl val="0"/>
      </c:catAx>
      <c:valAx>
        <c:axId val="101846976"/>
        <c:scaling>
          <c:orientation val="minMax"/>
        </c:scaling>
        <c:delete val="0"/>
        <c:axPos val="l"/>
        <c:numFmt formatCode="General" sourceLinked="1"/>
        <c:majorTickMark val="none"/>
        <c:minorTickMark val="none"/>
        <c:tickLblPos val="nextTo"/>
        <c:crossAx val="35104256"/>
        <c:crosses val="autoZero"/>
        <c:crossBetween val="between"/>
      </c:valAx>
      <c:spPr>
        <a:solidFill>
          <a:srgbClr val="AABAC9">
            <a:lumMod val="60000"/>
            <a:lumOff val="40000"/>
          </a:srgbClr>
        </a:solidFill>
      </c:spPr>
    </c:plotArea>
    <c:plotVisOnly val="1"/>
    <c:dispBlanksAs val="gap"/>
    <c:showDLblsOverMax val="0"/>
  </c:chart>
  <c:txPr>
    <a:bodyPr/>
    <a:lstStyle/>
    <a:p>
      <a:pPr>
        <a:defRPr sz="10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0199365323237025E-2"/>
          <c:y val="5.1821557578636573E-2"/>
          <c:w val="0.91424895058849376"/>
          <c:h val="0.74175310235601444"/>
        </c:manualLayout>
      </c:layout>
      <c:lineChart>
        <c:grouping val="standard"/>
        <c:varyColors val="0"/>
        <c:ser>
          <c:idx val="0"/>
          <c:order val="0"/>
          <c:tx>
            <c:strRef>
              <c:f>Sheet1!$K$19</c:f>
              <c:strCache>
                <c:ptCount val="1"/>
                <c:pt idx="0">
                  <c:v>IOI</c:v>
                </c:pt>
              </c:strCache>
            </c:strRef>
          </c:tx>
          <c:dLbls>
            <c:dLblPos val="t"/>
            <c:showLegendKey val="0"/>
            <c:showVal val="1"/>
            <c:showCatName val="0"/>
            <c:showSerName val="0"/>
            <c:showPercent val="0"/>
            <c:showBubbleSize val="0"/>
            <c:showLeaderLines val="0"/>
          </c:dLbls>
          <c:cat>
            <c:strRef>
              <c:f>Sheet1!$J$20:$J$23</c:f>
              <c:strCache>
                <c:ptCount val="4"/>
                <c:pt idx="0">
                  <c:v>Age</c:v>
                </c:pt>
                <c:pt idx="1">
                  <c:v>Number of housemaids</c:v>
                </c:pt>
                <c:pt idx="2">
                  <c:v>Qatar life</c:v>
                </c:pt>
                <c:pt idx="3">
                  <c:v>Kafala</c:v>
                </c:pt>
              </c:strCache>
            </c:strRef>
          </c:cat>
          <c:val>
            <c:numRef>
              <c:f>Sheet1!$K$20:$K$23</c:f>
              <c:numCache>
                <c:formatCode>General</c:formatCode>
                <c:ptCount val="4"/>
                <c:pt idx="0">
                  <c:v>33.290000000000013</c:v>
                </c:pt>
                <c:pt idx="1">
                  <c:v>9.09</c:v>
                </c:pt>
                <c:pt idx="2">
                  <c:v>71.59</c:v>
                </c:pt>
                <c:pt idx="3">
                  <c:v>36.870000000000005</c:v>
                </c:pt>
              </c:numCache>
            </c:numRef>
          </c:val>
          <c:smooth val="0"/>
        </c:ser>
        <c:dLbls>
          <c:showLegendKey val="0"/>
          <c:showVal val="1"/>
          <c:showCatName val="0"/>
          <c:showSerName val="0"/>
          <c:showPercent val="0"/>
          <c:showBubbleSize val="0"/>
        </c:dLbls>
        <c:marker val="1"/>
        <c:smooth val="0"/>
        <c:axId val="32509440"/>
        <c:axId val="101849856"/>
      </c:lineChart>
      <c:catAx>
        <c:axId val="32509440"/>
        <c:scaling>
          <c:orientation val="minMax"/>
        </c:scaling>
        <c:delete val="0"/>
        <c:axPos val="b"/>
        <c:majorTickMark val="none"/>
        <c:minorTickMark val="none"/>
        <c:tickLblPos val="nextTo"/>
        <c:crossAx val="101849856"/>
        <c:crosses val="autoZero"/>
        <c:auto val="1"/>
        <c:lblAlgn val="ctr"/>
        <c:lblOffset val="100"/>
        <c:noMultiLvlLbl val="0"/>
      </c:catAx>
      <c:valAx>
        <c:axId val="101849856"/>
        <c:scaling>
          <c:orientation val="minMax"/>
        </c:scaling>
        <c:delete val="0"/>
        <c:axPos val="l"/>
        <c:numFmt formatCode="General" sourceLinked="1"/>
        <c:majorTickMark val="none"/>
        <c:minorTickMark val="none"/>
        <c:tickLblPos val="nextTo"/>
        <c:crossAx val="32509440"/>
        <c:crosses val="autoZero"/>
        <c:crossBetween val="between"/>
      </c:valAx>
      <c:spPr>
        <a:solidFill>
          <a:srgbClr val="AABAC9">
            <a:lumMod val="60000"/>
            <a:lumOff val="40000"/>
          </a:srgbClr>
        </a:solidFill>
      </c:spPr>
    </c:plotArea>
    <c:plotVisOnly val="1"/>
    <c:dispBlanksAs val="gap"/>
    <c:showDLblsOverMax val="0"/>
  </c:chart>
  <c:txPr>
    <a:bodyPr/>
    <a:lstStyle/>
    <a:p>
      <a:pPr>
        <a:defRPr sz="1000"/>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0199365323237025E-2"/>
          <c:y val="5.1821557578636573E-2"/>
          <c:w val="0.91424895058849376"/>
          <c:h val="0.74175310235601444"/>
        </c:manualLayout>
      </c:layout>
      <c:lineChart>
        <c:grouping val="standard"/>
        <c:varyColors val="0"/>
        <c:ser>
          <c:idx val="0"/>
          <c:order val="0"/>
          <c:tx>
            <c:strRef>
              <c:f>Sheet1!$K$19</c:f>
              <c:strCache>
                <c:ptCount val="1"/>
                <c:pt idx="0">
                  <c:v>IOI</c:v>
                </c:pt>
              </c:strCache>
            </c:strRef>
          </c:tx>
          <c:dLbls>
            <c:dLblPos val="t"/>
            <c:showLegendKey val="0"/>
            <c:showVal val="1"/>
            <c:showCatName val="0"/>
            <c:showSerName val="0"/>
            <c:showPercent val="0"/>
            <c:showBubbleSize val="0"/>
            <c:showLeaderLines val="0"/>
          </c:dLbls>
          <c:cat>
            <c:strRef>
              <c:f>Sheet1!$J$20:$J$23</c:f>
              <c:strCache>
                <c:ptCount val="4"/>
                <c:pt idx="0">
                  <c:v>Age</c:v>
                </c:pt>
                <c:pt idx="1">
                  <c:v>Number of housemaids</c:v>
                </c:pt>
                <c:pt idx="2">
                  <c:v>Qatar life</c:v>
                </c:pt>
                <c:pt idx="3">
                  <c:v>Kafala</c:v>
                </c:pt>
              </c:strCache>
            </c:strRef>
          </c:cat>
          <c:val>
            <c:numRef>
              <c:f>Sheet1!$K$20:$K$23</c:f>
              <c:numCache>
                <c:formatCode>General</c:formatCode>
                <c:ptCount val="4"/>
                <c:pt idx="0">
                  <c:v>33.290000000000013</c:v>
                </c:pt>
                <c:pt idx="1">
                  <c:v>9.09</c:v>
                </c:pt>
                <c:pt idx="2">
                  <c:v>71.59</c:v>
                </c:pt>
                <c:pt idx="3">
                  <c:v>36.870000000000005</c:v>
                </c:pt>
              </c:numCache>
            </c:numRef>
          </c:val>
          <c:smooth val="0"/>
        </c:ser>
        <c:dLbls>
          <c:showLegendKey val="0"/>
          <c:showVal val="1"/>
          <c:showCatName val="0"/>
          <c:showSerName val="0"/>
          <c:showPercent val="0"/>
          <c:showBubbleSize val="0"/>
        </c:dLbls>
        <c:marker val="1"/>
        <c:smooth val="0"/>
        <c:axId val="32680960"/>
        <c:axId val="105622336"/>
      </c:lineChart>
      <c:catAx>
        <c:axId val="32680960"/>
        <c:scaling>
          <c:orientation val="minMax"/>
        </c:scaling>
        <c:delete val="0"/>
        <c:axPos val="b"/>
        <c:majorTickMark val="none"/>
        <c:minorTickMark val="none"/>
        <c:tickLblPos val="nextTo"/>
        <c:crossAx val="105622336"/>
        <c:crosses val="autoZero"/>
        <c:auto val="1"/>
        <c:lblAlgn val="ctr"/>
        <c:lblOffset val="100"/>
        <c:noMultiLvlLbl val="0"/>
      </c:catAx>
      <c:valAx>
        <c:axId val="105622336"/>
        <c:scaling>
          <c:orientation val="minMax"/>
        </c:scaling>
        <c:delete val="0"/>
        <c:axPos val="l"/>
        <c:numFmt formatCode="General" sourceLinked="1"/>
        <c:majorTickMark val="none"/>
        <c:minorTickMark val="none"/>
        <c:tickLblPos val="nextTo"/>
        <c:crossAx val="32680960"/>
        <c:crosses val="autoZero"/>
        <c:crossBetween val="between"/>
      </c:valAx>
      <c:spPr>
        <a:solidFill>
          <a:srgbClr val="AABAC9">
            <a:lumMod val="60000"/>
            <a:lumOff val="40000"/>
          </a:srgbClr>
        </a:solidFill>
      </c:spPr>
    </c:plotArea>
    <c:plotVisOnly val="1"/>
    <c:dispBlanksAs val="gap"/>
    <c:showDLblsOverMax val="0"/>
  </c:chart>
  <c:txPr>
    <a:bodyPr/>
    <a:lstStyle/>
    <a:p>
      <a:pPr>
        <a:defRPr sz="1000"/>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0199365323237025E-2"/>
          <c:y val="5.1821557578636573E-2"/>
          <c:w val="0.91424895058849376"/>
          <c:h val="0.74175310235601444"/>
        </c:manualLayout>
      </c:layout>
      <c:lineChart>
        <c:grouping val="standard"/>
        <c:varyColors val="0"/>
        <c:ser>
          <c:idx val="0"/>
          <c:order val="0"/>
          <c:tx>
            <c:strRef>
              <c:f>Sheet1!$K$19</c:f>
              <c:strCache>
                <c:ptCount val="1"/>
                <c:pt idx="0">
                  <c:v>IOI</c:v>
                </c:pt>
              </c:strCache>
            </c:strRef>
          </c:tx>
          <c:dLbls>
            <c:dLblPos val="t"/>
            <c:showLegendKey val="0"/>
            <c:showVal val="1"/>
            <c:showCatName val="0"/>
            <c:showSerName val="0"/>
            <c:showPercent val="0"/>
            <c:showBubbleSize val="0"/>
            <c:showLeaderLines val="0"/>
          </c:dLbls>
          <c:cat>
            <c:strRef>
              <c:f>Sheet1!$J$20:$J$23</c:f>
              <c:strCache>
                <c:ptCount val="4"/>
                <c:pt idx="0">
                  <c:v>Age</c:v>
                </c:pt>
                <c:pt idx="1">
                  <c:v>Number of housemaids</c:v>
                </c:pt>
                <c:pt idx="2">
                  <c:v>Qatar life</c:v>
                </c:pt>
                <c:pt idx="3">
                  <c:v>Kafala</c:v>
                </c:pt>
              </c:strCache>
            </c:strRef>
          </c:cat>
          <c:val>
            <c:numRef>
              <c:f>Sheet1!$K$20:$K$23</c:f>
              <c:numCache>
                <c:formatCode>General</c:formatCode>
                <c:ptCount val="4"/>
                <c:pt idx="0">
                  <c:v>33.290000000000013</c:v>
                </c:pt>
                <c:pt idx="1">
                  <c:v>9.09</c:v>
                </c:pt>
                <c:pt idx="2">
                  <c:v>71.59</c:v>
                </c:pt>
                <c:pt idx="3">
                  <c:v>36.870000000000005</c:v>
                </c:pt>
              </c:numCache>
            </c:numRef>
          </c:val>
          <c:smooth val="0"/>
        </c:ser>
        <c:dLbls>
          <c:showLegendKey val="0"/>
          <c:showVal val="1"/>
          <c:showCatName val="0"/>
          <c:showSerName val="0"/>
          <c:showPercent val="0"/>
          <c:showBubbleSize val="0"/>
        </c:dLbls>
        <c:marker val="1"/>
        <c:smooth val="0"/>
        <c:axId val="38536704"/>
        <c:axId val="105625216"/>
      </c:lineChart>
      <c:catAx>
        <c:axId val="38536704"/>
        <c:scaling>
          <c:orientation val="minMax"/>
        </c:scaling>
        <c:delete val="0"/>
        <c:axPos val="b"/>
        <c:majorTickMark val="none"/>
        <c:minorTickMark val="none"/>
        <c:tickLblPos val="nextTo"/>
        <c:crossAx val="105625216"/>
        <c:crosses val="autoZero"/>
        <c:auto val="1"/>
        <c:lblAlgn val="ctr"/>
        <c:lblOffset val="100"/>
        <c:noMultiLvlLbl val="0"/>
      </c:catAx>
      <c:valAx>
        <c:axId val="105625216"/>
        <c:scaling>
          <c:orientation val="minMax"/>
        </c:scaling>
        <c:delete val="0"/>
        <c:axPos val="l"/>
        <c:numFmt formatCode="General" sourceLinked="1"/>
        <c:majorTickMark val="none"/>
        <c:minorTickMark val="none"/>
        <c:tickLblPos val="nextTo"/>
        <c:crossAx val="38536704"/>
        <c:crosses val="autoZero"/>
        <c:crossBetween val="between"/>
      </c:valAx>
      <c:spPr>
        <a:solidFill>
          <a:srgbClr val="AABAC9">
            <a:lumMod val="60000"/>
            <a:lumOff val="40000"/>
          </a:srgbClr>
        </a:solidFill>
      </c:spPr>
    </c:plotArea>
    <c:plotVisOnly val="1"/>
    <c:dispBlanksAs val="gap"/>
    <c:showDLblsOverMax val="0"/>
  </c:chart>
  <c:txPr>
    <a:bodyPr/>
    <a:lstStyle/>
    <a:p>
      <a:pPr>
        <a:defRPr sz="1000"/>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0199365323237025E-2"/>
          <c:y val="5.1821557578636573E-2"/>
          <c:w val="0.91424895058849376"/>
          <c:h val="0.74175310235601444"/>
        </c:manualLayout>
      </c:layout>
      <c:lineChart>
        <c:grouping val="standard"/>
        <c:varyColors val="0"/>
        <c:ser>
          <c:idx val="0"/>
          <c:order val="0"/>
          <c:tx>
            <c:strRef>
              <c:f>Sheet1!$K$19</c:f>
              <c:strCache>
                <c:ptCount val="1"/>
                <c:pt idx="0">
                  <c:v>IOI</c:v>
                </c:pt>
              </c:strCache>
            </c:strRef>
          </c:tx>
          <c:dLbls>
            <c:dLblPos val="t"/>
            <c:showLegendKey val="0"/>
            <c:showVal val="1"/>
            <c:showCatName val="0"/>
            <c:showSerName val="0"/>
            <c:showPercent val="0"/>
            <c:showBubbleSize val="0"/>
            <c:showLeaderLines val="0"/>
          </c:dLbls>
          <c:cat>
            <c:strRef>
              <c:f>Sheet1!$J$20:$J$23</c:f>
              <c:strCache>
                <c:ptCount val="4"/>
                <c:pt idx="0">
                  <c:v>Age</c:v>
                </c:pt>
                <c:pt idx="1">
                  <c:v>Number of housemaids</c:v>
                </c:pt>
                <c:pt idx="2">
                  <c:v>Qatar life</c:v>
                </c:pt>
                <c:pt idx="3">
                  <c:v>Kafala</c:v>
                </c:pt>
              </c:strCache>
            </c:strRef>
          </c:cat>
          <c:val>
            <c:numRef>
              <c:f>Sheet1!$K$20:$K$23</c:f>
              <c:numCache>
                <c:formatCode>General</c:formatCode>
                <c:ptCount val="4"/>
                <c:pt idx="0">
                  <c:v>33.290000000000013</c:v>
                </c:pt>
                <c:pt idx="1">
                  <c:v>9.09</c:v>
                </c:pt>
                <c:pt idx="2">
                  <c:v>71.59</c:v>
                </c:pt>
                <c:pt idx="3">
                  <c:v>36.870000000000005</c:v>
                </c:pt>
              </c:numCache>
            </c:numRef>
          </c:val>
          <c:smooth val="0"/>
        </c:ser>
        <c:dLbls>
          <c:showLegendKey val="0"/>
          <c:showVal val="1"/>
          <c:showCatName val="0"/>
          <c:showSerName val="0"/>
          <c:showPercent val="0"/>
          <c:showBubbleSize val="0"/>
        </c:dLbls>
        <c:marker val="1"/>
        <c:smooth val="0"/>
        <c:axId val="102577664"/>
        <c:axId val="38631040"/>
      </c:lineChart>
      <c:catAx>
        <c:axId val="102577664"/>
        <c:scaling>
          <c:orientation val="minMax"/>
        </c:scaling>
        <c:delete val="0"/>
        <c:axPos val="b"/>
        <c:majorTickMark val="none"/>
        <c:minorTickMark val="none"/>
        <c:tickLblPos val="nextTo"/>
        <c:crossAx val="38631040"/>
        <c:crosses val="autoZero"/>
        <c:auto val="1"/>
        <c:lblAlgn val="ctr"/>
        <c:lblOffset val="100"/>
        <c:noMultiLvlLbl val="0"/>
      </c:catAx>
      <c:valAx>
        <c:axId val="38631040"/>
        <c:scaling>
          <c:orientation val="minMax"/>
        </c:scaling>
        <c:delete val="0"/>
        <c:axPos val="l"/>
        <c:numFmt formatCode="General" sourceLinked="1"/>
        <c:majorTickMark val="none"/>
        <c:minorTickMark val="none"/>
        <c:tickLblPos val="nextTo"/>
        <c:crossAx val="102577664"/>
        <c:crosses val="autoZero"/>
        <c:crossBetween val="between"/>
      </c:valAx>
      <c:spPr>
        <a:solidFill>
          <a:srgbClr val="AABAC9">
            <a:lumMod val="60000"/>
            <a:lumOff val="40000"/>
          </a:srgbClr>
        </a:solidFill>
      </c:spPr>
    </c:plotArea>
    <c:plotVisOnly val="1"/>
    <c:dispBlanksAs val="gap"/>
    <c:showDLblsOverMax val="0"/>
  </c:chart>
  <c:txPr>
    <a:bodyPr/>
    <a:lstStyle/>
    <a:p>
      <a:pPr>
        <a:defRPr sz="1000"/>
      </a:pPr>
      <a:endParaRPr lang="en-US"/>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1"/>
    </mc:Choice>
    <mc:Fallback>
      <c:style val="31"/>
    </mc:Fallback>
  </mc:AlternateContent>
  <c:chart>
    <c:title>
      <c:tx>
        <c:rich>
          <a:bodyPr/>
          <a:lstStyle/>
          <a:p>
            <a:pPr>
              <a:defRPr/>
            </a:pPr>
            <a:r>
              <a:rPr lang="en-US"/>
              <a:t> % Coverage of counting  house unit’s </a:t>
            </a:r>
          </a:p>
        </c:rich>
      </c:tx>
      <c:layout/>
      <c:overlay val="0"/>
    </c:title>
    <c:autoTitleDeleted val="0"/>
    <c:plotArea>
      <c:layout/>
      <c:pieChart>
        <c:varyColors val="1"/>
        <c:ser>
          <c:idx val="0"/>
          <c:order val="0"/>
          <c:tx>
            <c:strRef>
              <c:f>COV!$O$20</c:f>
              <c:strCache>
                <c:ptCount val="1"/>
                <c:pt idx="0">
                  <c:v>%</c:v>
                </c:pt>
              </c:strCache>
            </c:strRef>
          </c:tx>
          <c:dLbls>
            <c:dLbl>
              <c:idx val="2"/>
              <c:layout>
                <c:manualLayout>
                  <c:x val="0.11110164420936737"/>
                  <c:y val="0.21703026200286374"/>
                </c:manualLayout>
              </c:layout>
              <c:tx>
                <c:rich>
                  <a:bodyPr/>
                  <a:lstStyle/>
                  <a:p>
                    <a:r>
                      <a:rPr lang="en-US" sz="1000" b="1" dirty="0"/>
                      <a:t>frame count  more (Missing)
10%</a:t>
                    </a:r>
                  </a:p>
                </c:rich>
              </c:tx>
              <c:showLegendKey val="0"/>
              <c:showVal val="0"/>
              <c:showCatName val="1"/>
              <c:showSerName val="0"/>
              <c:showPercent val="1"/>
              <c:showBubbleSize val="0"/>
            </c:dLbl>
            <c:txPr>
              <a:bodyPr/>
              <a:lstStyle/>
              <a:p>
                <a:pPr>
                  <a:defRPr sz="1200" b="1"/>
                </a:pPr>
                <a:endParaRPr lang="en-US"/>
              </a:p>
            </c:txPr>
            <c:showLegendKey val="0"/>
            <c:showVal val="0"/>
            <c:showCatName val="1"/>
            <c:showSerName val="0"/>
            <c:showPercent val="1"/>
            <c:showBubbleSize val="0"/>
            <c:showLeaderLines val="1"/>
          </c:dLbls>
          <c:cat>
            <c:strRef>
              <c:f>COV!$N$21:$N$23</c:f>
              <c:strCache>
                <c:ptCount val="3"/>
                <c:pt idx="0">
                  <c:v>No  difference in counting </c:v>
                </c:pt>
                <c:pt idx="1">
                  <c:v>frame count  more (over)</c:v>
                </c:pt>
                <c:pt idx="2">
                  <c:v>frame count  more (Missing)</c:v>
                </c:pt>
              </c:strCache>
            </c:strRef>
          </c:cat>
          <c:val>
            <c:numRef>
              <c:f>COV!$O$21:$O$23</c:f>
              <c:numCache>
                <c:formatCode>###0.0</c:formatCode>
                <c:ptCount val="3"/>
                <c:pt idx="0">
                  <c:v>67.241379310344826</c:v>
                </c:pt>
                <c:pt idx="1">
                  <c:v>22.413793103448278</c:v>
                </c:pt>
                <c:pt idx="2">
                  <c:v>10.344827586206897</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02299" cy="350520"/>
          </a:xfrm>
          <a:prstGeom prst="rect">
            <a:avLst/>
          </a:prstGeom>
        </p:spPr>
        <p:txBody>
          <a:bodyPr vert="horz" lIns="93177" tIns="46589" rIns="93177" bIns="46589" rtlCol="0"/>
          <a:lstStyle>
            <a:lvl1pPr algn="l">
              <a:defRPr sz="1200"/>
            </a:lvl1pPr>
          </a:lstStyle>
          <a:p>
            <a:endParaRPr lang="en-US" dirty="0">
              <a:latin typeface="Cambria" pitchFamily="18" charset="0"/>
            </a:endParaRPr>
          </a:p>
        </p:txBody>
      </p:sp>
      <p:sp>
        <p:nvSpPr>
          <p:cNvPr id="3" name="Date Placeholder 2"/>
          <p:cNvSpPr>
            <a:spLocks noGrp="1"/>
          </p:cNvSpPr>
          <p:nvPr>
            <p:ph type="dt" sz="quarter" idx="1"/>
          </p:nvPr>
        </p:nvSpPr>
        <p:spPr>
          <a:xfrm>
            <a:off x="5231639" y="0"/>
            <a:ext cx="4002299" cy="350520"/>
          </a:xfrm>
          <a:prstGeom prst="rect">
            <a:avLst/>
          </a:prstGeom>
        </p:spPr>
        <p:txBody>
          <a:bodyPr vert="horz" lIns="93177" tIns="46589" rIns="93177" bIns="46589" rtlCol="0"/>
          <a:lstStyle>
            <a:lvl1pPr algn="r">
              <a:defRPr sz="1200"/>
            </a:lvl1pPr>
          </a:lstStyle>
          <a:p>
            <a:fld id="{ED1F0836-B7DA-45DF-BF8D-7CADB0D212D0}" type="datetimeFigureOut">
              <a:rPr lang="en-US" smtClean="0">
                <a:latin typeface="Cambria" pitchFamily="18" charset="0"/>
              </a:rPr>
              <a:pPr/>
              <a:t>9/1/2016</a:t>
            </a:fld>
            <a:endParaRPr lang="en-US" dirty="0">
              <a:latin typeface="Cambria" pitchFamily="18" charset="0"/>
            </a:endParaRPr>
          </a:p>
        </p:txBody>
      </p:sp>
      <p:sp>
        <p:nvSpPr>
          <p:cNvPr id="4" name="Footer Placeholder 3"/>
          <p:cNvSpPr>
            <a:spLocks noGrp="1"/>
          </p:cNvSpPr>
          <p:nvPr>
            <p:ph type="ftr" sz="quarter" idx="2"/>
          </p:nvPr>
        </p:nvSpPr>
        <p:spPr>
          <a:xfrm>
            <a:off x="0" y="6658664"/>
            <a:ext cx="4002299" cy="350520"/>
          </a:xfrm>
          <a:prstGeom prst="rect">
            <a:avLst/>
          </a:prstGeom>
        </p:spPr>
        <p:txBody>
          <a:bodyPr vert="horz" lIns="93177" tIns="46589" rIns="93177" bIns="46589" rtlCol="0" anchor="b"/>
          <a:lstStyle>
            <a:lvl1pPr algn="l">
              <a:defRPr sz="1200"/>
            </a:lvl1pPr>
          </a:lstStyle>
          <a:p>
            <a:endParaRPr lang="en-US" dirty="0">
              <a:latin typeface="Cambria" pitchFamily="18" charset="0"/>
            </a:endParaRPr>
          </a:p>
        </p:txBody>
      </p:sp>
      <p:sp>
        <p:nvSpPr>
          <p:cNvPr id="5" name="Slide Number Placeholder 4"/>
          <p:cNvSpPr>
            <a:spLocks noGrp="1"/>
          </p:cNvSpPr>
          <p:nvPr>
            <p:ph type="sldNum" sz="quarter" idx="3"/>
          </p:nvPr>
        </p:nvSpPr>
        <p:spPr>
          <a:xfrm>
            <a:off x="5231639" y="6658664"/>
            <a:ext cx="4002299" cy="350520"/>
          </a:xfrm>
          <a:prstGeom prst="rect">
            <a:avLst/>
          </a:prstGeom>
        </p:spPr>
        <p:txBody>
          <a:bodyPr vert="horz" lIns="93177" tIns="46589" rIns="93177" bIns="46589" rtlCol="0" anchor="b"/>
          <a:lstStyle>
            <a:lvl1pPr algn="r">
              <a:defRPr sz="1200"/>
            </a:lvl1pPr>
          </a:lstStyle>
          <a:p>
            <a:fld id="{31A42BFA-22DF-49C6-88B2-ADC6B07C35EC}" type="slidenum">
              <a:rPr lang="en-US" smtClean="0">
                <a:latin typeface="Cambria" pitchFamily="18" charset="0"/>
              </a:rPr>
              <a:pPr/>
              <a:t>‹#›</a:t>
            </a:fld>
            <a:endParaRPr lang="en-US" dirty="0">
              <a:latin typeface="Cambria" pitchFamily="18" charset="0"/>
            </a:endParaRPr>
          </a:p>
        </p:txBody>
      </p:sp>
    </p:spTree>
    <p:extLst>
      <p:ext uri="{BB962C8B-B14F-4D97-AF65-F5344CB8AC3E}">
        <p14:creationId xmlns:p14="http://schemas.microsoft.com/office/powerpoint/2010/main" val="1451143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02299" cy="350520"/>
          </a:xfrm>
          <a:prstGeom prst="rect">
            <a:avLst/>
          </a:prstGeom>
        </p:spPr>
        <p:txBody>
          <a:bodyPr vert="horz" lIns="93177" tIns="46589" rIns="93177" bIns="46589" rtlCol="0"/>
          <a:lstStyle>
            <a:lvl1pPr algn="l">
              <a:defRPr sz="1200">
                <a:latin typeface="Cambria" pitchFamily="18" charset="0"/>
              </a:defRPr>
            </a:lvl1pPr>
          </a:lstStyle>
          <a:p>
            <a:endParaRPr lang="en-US" dirty="0"/>
          </a:p>
        </p:txBody>
      </p:sp>
      <p:sp>
        <p:nvSpPr>
          <p:cNvPr id="3" name="Date Placeholder 2"/>
          <p:cNvSpPr>
            <a:spLocks noGrp="1"/>
          </p:cNvSpPr>
          <p:nvPr>
            <p:ph type="dt" idx="1"/>
          </p:nvPr>
        </p:nvSpPr>
        <p:spPr>
          <a:xfrm>
            <a:off x="5231639" y="0"/>
            <a:ext cx="4002299" cy="350520"/>
          </a:xfrm>
          <a:prstGeom prst="rect">
            <a:avLst/>
          </a:prstGeom>
        </p:spPr>
        <p:txBody>
          <a:bodyPr vert="horz" lIns="93177" tIns="46589" rIns="93177" bIns="46589" rtlCol="0"/>
          <a:lstStyle>
            <a:lvl1pPr algn="r">
              <a:defRPr sz="1200">
                <a:latin typeface="Cambria" pitchFamily="18" charset="0"/>
              </a:defRPr>
            </a:lvl1pPr>
          </a:lstStyle>
          <a:p>
            <a:fld id="{0A8A3656-D072-48FD-9CEC-D7118D3A599B}" type="datetimeFigureOut">
              <a:rPr lang="en-US" smtClean="0"/>
              <a:pPr/>
              <a:t>9/1/2016</a:t>
            </a:fld>
            <a:endParaRPr lang="en-US" dirty="0"/>
          </a:p>
        </p:txBody>
      </p:sp>
      <p:sp>
        <p:nvSpPr>
          <p:cNvPr id="4" name="Slide Image Placeholder 3"/>
          <p:cNvSpPr>
            <a:spLocks noGrp="1" noRot="1" noChangeAspect="1"/>
          </p:cNvSpPr>
          <p:nvPr>
            <p:ph type="sldImg" idx="2"/>
          </p:nvPr>
        </p:nvSpPr>
        <p:spPr>
          <a:xfrm>
            <a:off x="2865438" y="525463"/>
            <a:ext cx="3505200" cy="2628900"/>
          </a:xfrm>
          <a:prstGeom prst="rect">
            <a:avLst/>
          </a:prstGeom>
          <a:noFill/>
          <a:ln w="12700">
            <a:solidFill>
              <a:prstClr val="black"/>
            </a:solidFill>
          </a:ln>
        </p:spPr>
        <p:txBody>
          <a:bodyPr vert="horz" lIns="93177" tIns="46589" rIns="93177" bIns="46589" rtlCol="0" anchor="ctr"/>
          <a:lstStyle/>
          <a:p>
            <a:endParaRPr lang="en-US" dirty="0"/>
          </a:p>
        </p:txBody>
      </p:sp>
      <p:sp>
        <p:nvSpPr>
          <p:cNvPr id="6" name="Footer Placeholder 5"/>
          <p:cNvSpPr>
            <a:spLocks noGrp="1"/>
          </p:cNvSpPr>
          <p:nvPr>
            <p:ph type="ftr" sz="quarter" idx="4"/>
          </p:nvPr>
        </p:nvSpPr>
        <p:spPr>
          <a:xfrm>
            <a:off x="0" y="6658664"/>
            <a:ext cx="4002299" cy="350520"/>
          </a:xfrm>
          <a:prstGeom prst="rect">
            <a:avLst/>
          </a:prstGeom>
        </p:spPr>
        <p:txBody>
          <a:bodyPr vert="horz" lIns="93177" tIns="46589" rIns="93177" bIns="46589" rtlCol="0" anchor="b"/>
          <a:lstStyle>
            <a:lvl1pPr algn="l">
              <a:defRPr sz="1200">
                <a:latin typeface="Cambria" pitchFamily="18" charset="0"/>
              </a:defRPr>
            </a:lvl1pPr>
          </a:lstStyle>
          <a:p>
            <a:endParaRPr lang="en-US" dirty="0"/>
          </a:p>
        </p:txBody>
      </p:sp>
      <p:sp>
        <p:nvSpPr>
          <p:cNvPr id="7" name="Slide Number Placeholder 6"/>
          <p:cNvSpPr>
            <a:spLocks noGrp="1"/>
          </p:cNvSpPr>
          <p:nvPr>
            <p:ph type="sldNum" sz="quarter" idx="5"/>
          </p:nvPr>
        </p:nvSpPr>
        <p:spPr>
          <a:xfrm>
            <a:off x="5231639" y="6658664"/>
            <a:ext cx="4002299" cy="350520"/>
          </a:xfrm>
          <a:prstGeom prst="rect">
            <a:avLst/>
          </a:prstGeom>
        </p:spPr>
        <p:txBody>
          <a:bodyPr vert="horz" lIns="93177" tIns="46589" rIns="93177" bIns="46589" rtlCol="0" anchor="b"/>
          <a:lstStyle>
            <a:lvl1pPr algn="r">
              <a:defRPr sz="1200">
                <a:latin typeface="Cambria" pitchFamily="18" charset="0"/>
              </a:defRPr>
            </a:lvl1pPr>
          </a:lstStyle>
          <a:p>
            <a:fld id="{F634F3BA-B781-48DC-9D9F-B1132B7FA500}" type="slidenum">
              <a:rPr lang="en-US" smtClean="0"/>
              <a:pPr/>
              <a:t>‹#›</a:t>
            </a:fld>
            <a:endParaRPr lang="en-US" dirty="0"/>
          </a:p>
        </p:txBody>
      </p:sp>
      <p:sp>
        <p:nvSpPr>
          <p:cNvPr id="8" name="Notes Placeholder 7"/>
          <p:cNvSpPr>
            <a:spLocks noGrp="1"/>
          </p:cNvSpPr>
          <p:nvPr>
            <p:ph type="body" sz="quarter" idx="3"/>
          </p:nvPr>
        </p:nvSpPr>
        <p:spPr>
          <a:xfrm>
            <a:off x="924239" y="3330575"/>
            <a:ext cx="7387598" cy="3154363"/>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089417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ambria" pitchFamily="18" charset="0"/>
        <a:ea typeface="+mn-ea"/>
        <a:cs typeface="+mn-cs"/>
      </a:defRPr>
    </a:lvl1pPr>
    <a:lvl2pPr marL="457200" algn="l" defTabSz="914400" rtl="0" eaLnBrk="1" latinLnBrk="0" hangingPunct="1">
      <a:defRPr sz="1200" kern="1200">
        <a:solidFill>
          <a:schemeClr val="tx1"/>
        </a:solidFill>
        <a:latin typeface="Cambria" pitchFamily="18" charset="0"/>
        <a:ea typeface="+mn-ea"/>
        <a:cs typeface="+mn-cs"/>
      </a:defRPr>
    </a:lvl2pPr>
    <a:lvl3pPr marL="914400" algn="l" defTabSz="914400" rtl="0" eaLnBrk="1" latinLnBrk="0" hangingPunct="1">
      <a:defRPr sz="1200" kern="1200">
        <a:solidFill>
          <a:schemeClr val="tx1"/>
        </a:solidFill>
        <a:latin typeface="Cambria" pitchFamily="18" charset="0"/>
        <a:ea typeface="+mn-ea"/>
        <a:cs typeface="+mn-cs"/>
      </a:defRPr>
    </a:lvl3pPr>
    <a:lvl4pPr marL="1371600" algn="l" defTabSz="914400" rtl="0" eaLnBrk="1" latinLnBrk="0" hangingPunct="1">
      <a:defRPr sz="1200" kern="1200">
        <a:solidFill>
          <a:schemeClr val="tx1"/>
        </a:solidFill>
        <a:latin typeface="Cambria" pitchFamily="18" charset="0"/>
        <a:ea typeface="+mn-ea"/>
        <a:cs typeface="+mn-cs"/>
      </a:defRPr>
    </a:lvl4pPr>
    <a:lvl5pPr marL="1828800" algn="l" defTabSz="914400" rtl="0" eaLnBrk="1" latinLnBrk="0" hangingPunct="1">
      <a:defRPr sz="1200" kern="1200">
        <a:solidFill>
          <a:schemeClr val="tx1"/>
        </a:solidFill>
        <a:latin typeface="Cambria"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23608" y="3329940"/>
            <a:ext cx="7388860" cy="3154680"/>
          </a:xfrm>
          <a:prstGeom prst="rect">
            <a:avLst/>
          </a:prstGeom>
        </p:spPr>
        <p:txBody>
          <a:bodyPr/>
          <a:lstStyle/>
          <a:p>
            <a:endParaRPr lang="en-US"/>
          </a:p>
        </p:txBody>
      </p:sp>
      <p:sp>
        <p:nvSpPr>
          <p:cNvPr id="4" name="Slide Number Placeholder 3"/>
          <p:cNvSpPr>
            <a:spLocks noGrp="1"/>
          </p:cNvSpPr>
          <p:nvPr>
            <p:ph type="sldNum" sz="quarter" idx="10"/>
          </p:nvPr>
        </p:nvSpPr>
        <p:spPr/>
        <p:txBody>
          <a:bodyPr/>
          <a:lstStyle/>
          <a:p>
            <a:fld id="{F634F3BA-B781-48DC-9D9F-B1132B7FA500}" type="slidenum">
              <a:rPr lang="en-US" smtClean="0"/>
              <a:pPr/>
              <a:t>1</a:t>
            </a:fld>
            <a:endParaRPr lang="en-US"/>
          </a:p>
        </p:txBody>
      </p:sp>
    </p:spTree>
    <p:extLst>
      <p:ext uri="{BB962C8B-B14F-4D97-AF65-F5344CB8AC3E}">
        <p14:creationId xmlns:p14="http://schemas.microsoft.com/office/powerpoint/2010/main" val="13710694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23608" y="3329940"/>
            <a:ext cx="7388860" cy="3154680"/>
          </a:xfrm>
          <a:prstGeom prst="rect">
            <a:avLst/>
          </a:prstGeom>
        </p:spPr>
        <p:txBody>
          <a:bodyPr/>
          <a:lstStyle/>
          <a:p>
            <a:endParaRPr lang="en-US"/>
          </a:p>
        </p:txBody>
      </p:sp>
      <p:sp>
        <p:nvSpPr>
          <p:cNvPr id="4" name="Slide Number Placeholder 3"/>
          <p:cNvSpPr>
            <a:spLocks noGrp="1"/>
          </p:cNvSpPr>
          <p:nvPr>
            <p:ph type="sldNum" sz="quarter" idx="10"/>
          </p:nvPr>
        </p:nvSpPr>
        <p:spPr/>
        <p:txBody>
          <a:bodyPr/>
          <a:lstStyle/>
          <a:p>
            <a:fld id="{F634F3BA-B781-48DC-9D9F-B1132B7FA500}" type="slidenum">
              <a:rPr lang="en-US" smtClean="0"/>
              <a:pPr/>
              <a:t>10</a:t>
            </a:fld>
            <a:endParaRPr lang="en-US"/>
          </a:p>
        </p:txBody>
      </p:sp>
    </p:spTree>
    <p:extLst>
      <p:ext uri="{BB962C8B-B14F-4D97-AF65-F5344CB8AC3E}">
        <p14:creationId xmlns:p14="http://schemas.microsoft.com/office/powerpoint/2010/main" val="19614675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23608" y="3329940"/>
            <a:ext cx="7388860" cy="3154680"/>
          </a:xfrm>
          <a:prstGeom prst="rect">
            <a:avLst/>
          </a:prstGeom>
        </p:spPr>
        <p:txBody>
          <a:bodyPr/>
          <a:lstStyle/>
          <a:p>
            <a:endParaRPr lang="en-US"/>
          </a:p>
        </p:txBody>
      </p:sp>
      <p:sp>
        <p:nvSpPr>
          <p:cNvPr id="4" name="Slide Number Placeholder 3"/>
          <p:cNvSpPr>
            <a:spLocks noGrp="1"/>
          </p:cNvSpPr>
          <p:nvPr>
            <p:ph type="sldNum" sz="quarter" idx="10"/>
          </p:nvPr>
        </p:nvSpPr>
        <p:spPr/>
        <p:txBody>
          <a:bodyPr/>
          <a:lstStyle/>
          <a:p>
            <a:fld id="{F634F3BA-B781-48DC-9D9F-B1132B7FA500}" type="slidenum">
              <a:rPr lang="en-US" smtClean="0"/>
              <a:pPr/>
              <a:t>11</a:t>
            </a:fld>
            <a:endParaRPr lang="en-US"/>
          </a:p>
        </p:txBody>
      </p:sp>
    </p:spTree>
    <p:extLst>
      <p:ext uri="{BB962C8B-B14F-4D97-AF65-F5344CB8AC3E}">
        <p14:creationId xmlns:p14="http://schemas.microsoft.com/office/powerpoint/2010/main" val="19614675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23608" y="3329940"/>
            <a:ext cx="7388860" cy="3154680"/>
          </a:xfrm>
          <a:prstGeom prst="rect">
            <a:avLst/>
          </a:prstGeom>
        </p:spPr>
        <p:txBody>
          <a:bodyPr/>
          <a:lstStyle/>
          <a:p>
            <a:endParaRPr lang="en-US"/>
          </a:p>
        </p:txBody>
      </p:sp>
      <p:sp>
        <p:nvSpPr>
          <p:cNvPr id="4" name="Slide Number Placeholder 3"/>
          <p:cNvSpPr>
            <a:spLocks noGrp="1"/>
          </p:cNvSpPr>
          <p:nvPr>
            <p:ph type="sldNum" sz="quarter" idx="10"/>
          </p:nvPr>
        </p:nvSpPr>
        <p:spPr/>
        <p:txBody>
          <a:bodyPr/>
          <a:lstStyle/>
          <a:p>
            <a:fld id="{F634F3BA-B781-48DC-9D9F-B1132B7FA500}" type="slidenum">
              <a:rPr lang="en-US" smtClean="0"/>
              <a:pPr/>
              <a:t>12</a:t>
            </a:fld>
            <a:endParaRPr lang="en-US"/>
          </a:p>
        </p:txBody>
      </p:sp>
    </p:spTree>
    <p:extLst>
      <p:ext uri="{BB962C8B-B14F-4D97-AF65-F5344CB8AC3E}">
        <p14:creationId xmlns:p14="http://schemas.microsoft.com/office/powerpoint/2010/main" val="19614675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23608" y="3329940"/>
            <a:ext cx="7388860" cy="3154680"/>
          </a:xfrm>
          <a:prstGeom prst="rect">
            <a:avLst/>
          </a:prstGeom>
        </p:spPr>
        <p:txBody>
          <a:bodyPr/>
          <a:lstStyle/>
          <a:p>
            <a:endParaRPr lang="en-US"/>
          </a:p>
        </p:txBody>
      </p:sp>
      <p:sp>
        <p:nvSpPr>
          <p:cNvPr id="4" name="Slide Number Placeholder 3"/>
          <p:cNvSpPr>
            <a:spLocks noGrp="1"/>
          </p:cNvSpPr>
          <p:nvPr>
            <p:ph type="sldNum" sz="quarter" idx="10"/>
          </p:nvPr>
        </p:nvSpPr>
        <p:spPr/>
        <p:txBody>
          <a:bodyPr/>
          <a:lstStyle/>
          <a:p>
            <a:fld id="{F634F3BA-B781-48DC-9D9F-B1132B7FA500}" type="slidenum">
              <a:rPr lang="en-US" smtClean="0"/>
              <a:pPr/>
              <a:t>13</a:t>
            </a:fld>
            <a:endParaRPr lang="en-US"/>
          </a:p>
        </p:txBody>
      </p:sp>
    </p:spTree>
    <p:extLst>
      <p:ext uri="{BB962C8B-B14F-4D97-AF65-F5344CB8AC3E}">
        <p14:creationId xmlns:p14="http://schemas.microsoft.com/office/powerpoint/2010/main" val="19614675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23608" y="3329940"/>
            <a:ext cx="7388860" cy="3154680"/>
          </a:xfrm>
          <a:prstGeom prst="rect">
            <a:avLst/>
          </a:prstGeom>
        </p:spPr>
        <p:txBody>
          <a:bodyPr/>
          <a:lstStyle/>
          <a:p>
            <a:endParaRPr lang="en-US"/>
          </a:p>
        </p:txBody>
      </p:sp>
      <p:sp>
        <p:nvSpPr>
          <p:cNvPr id="4" name="Slide Number Placeholder 3"/>
          <p:cNvSpPr>
            <a:spLocks noGrp="1"/>
          </p:cNvSpPr>
          <p:nvPr>
            <p:ph type="sldNum" sz="quarter" idx="10"/>
          </p:nvPr>
        </p:nvSpPr>
        <p:spPr/>
        <p:txBody>
          <a:bodyPr/>
          <a:lstStyle/>
          <a:p>
            <a:fld id="{F634F3BA-B781-48DC-9D9F-B1132B7FA500}" type="slidenum">
              <a:rPr lang="en-US" smtClean="0"/>
              <a:pPr/>
              <a:t>14</a:t>
            </a:fld>
            <a:endParaRPr lang="en-US"/>
          </a:p>
        </p:txBody>
      </p:sp>
    </p:spTree>
    <p:extLst>
      <p:ext uri="{BB962C8B-B14F-4D97-AF65-F5344CB8AC3E}">
        <p14:creationId xmlns:p14="http://schemas.microsoft.com/office/powerpoint/2010/main" val="19614675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23608" y="3329940"/>
            <a:ext cx="7388860" cy="3154680"/>
          </a:xfrm>
          <a:prstGeom prst="rect">
            <a:avLst/>
          </a:prstGeom>
        </p:spPr>
        <p:txBody>
          <a:bodyPr/>
          <a:lstStyle/>
          <a:p>
            <a:endParaRPr lang="en-US"/>
          </a:p>
        </p:txBody>
      </p:sp>
      <p:sp>
        <p:nvSpPr>
          <p:cNvPr id="4" name="Slide Number Placeholder 3"/>
          <p:cNvSpPr>
            <a:spLocks noGrp="1"/>
          </p:cNvSpPr>
          <p:nvPr>
            <p:ph type="sldNum" sz="quarter" idx="10"/>
          </p:nvPr>
        </p:nvSpPr>
        <p:spPr/>
        <p:txBody>
          <a:bodyPr/>
          <a:lstStyle/>
          <a:p>
            <a:fld id="{F634F3BA-B781-48DC-9D9F-B1132B7FA500}" type="slidenum">
              <a:rPr lang="en-US" smtClean="0"/>
              <a:pPr/>
              <a:t>15</a:t>
            </a:fld>
            <a:endParaRPr lang="en-US"/>
          </a:p>
        </p:txBody>
      </p:sp>
    </p:spTree>
    <p:extLst>
      <p:ext uri="{BB962C8B-B14F-4D97-AF65-F5344CB8AC3E}">
        <p14:creationId xmlns:p14="http://schemas.microsoft.com/office/powerpoint/2010/main" val="1961467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23608" y="3329940"/>
            <a:ext cx="7388860" cy="3154680"/>
          </a:xfrm>
          <a:prstGeom prst="rect">
            <a:avLst/>
          </a:prstGeom>
        </p:spPr>
        <p:txBody>
          <a:bodyPr/>
          <a:lstStyle/>
          <a:p>
            <a:endParaRPr lang="en-US"/>
          </a:p>
        </p:txBody>
      </p:sp>
      <p:sp>
        <p:nvSpPr>
          <p:cNvPr id="4" name="Slide Number Placeholder 3"/>
          <p:cNvSpPr>
            <a:spLocks noGrp="1"/>
          </p:cNvSpPr>
          <p:nvPr>
            <p:ph type="sldNum" sz="quarter" idx="10"/>
          </p:nvPr>
        </p:nvSpPr>
        <p:spPr/>
        <p:txBody>
          <a:bodyPr/>
          <a:lstStyle/>
          <a:p>
            <a:fld id="{F634F3BA-B781-48DC-9D9F-B1132B7FA500}" type="slidenum">
              <a:rPr lang="en-US" smtClean="0"/>
              <a:pPr/>
              <a:t>2</a:t>
            </a:fld>
            <a:endParaRPr lang="en-US"/>
          </a:p>
        </p:txBody>
      </p:sp>
    </p:spTree>
    <p:extLst>
      <p:ext uri="{BB962C8B-B14F-4D97-AF65-F5344CB8AC3E}">
        <p14:creationId xmlns:p14="http://schemas.microsoft.com/office/powerpoint/2010/main" val="19614675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23608" y="3329940"/>
            <a:ext cx="7388860" cy="3154680"/>
          </a:xfrm>
          <a:prstGeom prst="rect">
            <a:avLst/>
          </a:prstGeom>
        </p:spPr>
        <p:txBody>
          <a:bodyPr/>
          <a:lstStyle/>
          <a:p>
            <a:endParaRPr lang="en-US"/>
          </a:p>
        </p:txBody>
      </p:sp>
      <p:sp>
        <p:nvSpPr>
          <p:cNvPr id="4" name="Slide Number Placeholder 3"/>
          <p:cNvSpPr>
            <a:spLocks noGrp="1"/>
          </p:cNvSpPr>
          <p:nvPr>
            <p:ph type="sldNum" sz="quarter" idx="10"/>
          </p:nvPr>
        </p:nvSpPr>
        <p:spPr/>
        <p:txBody>
          <a:bodyPr/>
          <a:lstStyle/>
          <a:p>
            <a:fld id="{F634F3BA-B781-48DC-9D9F-B1132B7FA500}" type="slidenum">
              <a:rPr lang="en-US" smtClean="0"/>
              <a:pPr/>
              <a:t>3</a:t>
            </a:fld>
            <a:endParaRPr lang="en-US"/>
          </a:p>
        </p:txBody>
      </p:sp>
    </p:spTree>
    <p:extLst>
      <p:ext uri="{BB962C8B-B14F-4D97-AF65-F5344CB8AC3E}">
        <p14:creationId xmlns:p14="http://schemas.microsoft.com/office/powerpoint/2010/main" val="19614675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23608" y="3329940"/>
            <a:ext cx="7388860" cy="3154680"/>
          </a:xfrm>
          <a:prstGeom prst="rect">
            <a:avLst/>
          </a:prstGeom>
        </p:spPr>
        <p:txBody>
          <a:bodyPr/>
          <a:lstStyle/>
          <a:p>
            <a:endParaRPr lang="en-US"/>
          </a:p>
        </p:txBody>
      </p:sp>
      <p:sp>
        <p:nvSpPr>
          <p:cNvPr id="4" name="Slide Number Placeholder 3"/>
          <p:cNvSpPr>
            <a:spLocks noGrp="1"/>
          </p:cNvSpPr>
          <p:nvPr>
            <p:ph type="sldNum" sz="quarter" idx="10"/>
          </p:nvPr>
        </p:nvSpPr>
        <p:spPr/>
        <p:txBody>
          <a:bodyPr/>
          <a:lstStyle/>
          <a:p>
            <a:fld id="{F634F3BA-B781-48DC-9D9F-B1132B7FA500}" type="slidenum">
              <a:rPr lang="en-US" smtClean="0"/>
              <a:pPr/>
              <a:t>4</a:t>
            </a:fld>
            <a:endParaRPr lang="en-US"/>
          </a:p>
        </p:txBody>
      </p:sp>
    </p:spTree>
    <p:extLst>
      <p:ext uri="{BB962C8B-B14F-4D97-AF65-F5344CB8AC3E}">
        <p14:creationId xmlns:p14="http://schemas.microsoft.com/office/powerpoint/2010/main" val="19614675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23608" y="3329940"/>
            <a:ext cx="7388860" cy="3154680"/>
          </a:xfrm>
          <a:prstGeom prst="rect">
            <a:avLst/>
          </a:prstGeom>
        </p:spPr>
        <p:txBody>
          <a:bodyPr/>
          <a:lstStyle/>
          <a:p>
            <a:endParaRPr lang="en-US"/>
          </a:p>
        </p:txBody>
      </p:sp>
      <p:sp>
        <p:nvSpPr>
          <p:cNvPr id="4" name="Slide Number Placeholder 3"/>
          <p:cNvSpPr>
            <a:spLocks noGrp="1"/>
          </p:cNvSpPr>
          <p:nvPr>
            <p:ph type="sldNum" sz="quarter" idx="10"/>
          </p:nvPr>
        </p:nvSpPr>
        <p:spPr/>
        <p:txBody>
          <a:bodyPr/>
          <a:lstStyle/>
          <a:p>
            <a:fld id="{F634F3BA-B781-48DC-9D9F-B1132B7FA500}" type="slidenum">
              <a:rPr lang="en-US" smtClean="0"/>
              <a:pPr/>
              <a:t>5</a:t>
            </a:fld>
            <a:endParaRPr lang="en-US"/>
          </a:p>
        </p:txBody>
      </p:sp>
    </p:spTree>
    <p:extLst>
      <p:ext uri="{BB962C8B-B14F-4D97-AF65-F5344CB8AC3E}">
        <p14:creationId xmlns:p14="http://schemas.microsoft.com/office/powerpoint/2010/main" val="19614675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23608" y="3329940"/>
            <a:ext cx="7388860" cy="3154680"/>
          </a:xfrm>
          <a:prstGeom prst="rect">
            <a:avLst/>
          </a:prstGeom>
        </p:spPr>
        <p:txBody>
          <a:bodyPr/>
          <a:lstStyle/>
          <a:p>
            <a:endParaRPr lang="en-US"/>
          </a:p>
        </p:txBody>
      </p:sp>
      <p:sp>
        <p:nvSpPr>
          <p:cNvPr id="4" name="Slide Number Placeholder 3"/>
          <p:cNvSpPr>
            <a:spLocks noGrp="1"/>
          </p:cNvSpPr>
          <p:nvPr>
            <p:ph type="sldNum" sz="quarter" idx="10"/>
          </p:nvPr>
        </p:nvSpPr>
        <p:spPr/>
        <p:txBody>
          <a:bodyPr/>
          <a:lstStyle/>
          <a:p>
            <a:fld id="{F634F3BA-B781-48DC-9D9F-B1132B7FA500}" type="slidenum">
              <a:rPr lang="en-US" smtClean="0"/>
              <a:pPr/>
              <a:t>6</a:t>
            </a:fld>
            <a:endParaRPr lang="en-US"/>
          </a:p>
        </p:txBody>
      </p:sp>
    </p:spTree>
    <p:extLst>
      <p:ext uri="{BB962C8B-B14F-4D97-AF65-F5344CB8AC3E}">
        <p14:creationId xmlns:p14="http://schemas.microsoft.com/office/powerpoint/2010/main" val="19614675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23608" y="3329940"/>
            <a:ext cx="7388860" cy="3154680"/>
          </a:xfrm>
          <a:prstGeom prst="rect">
            <a:avLst/>
          </a:prstGeom>
        </p:spPr>
        <p:txBody>
          <a:bodyPr/>
          <a:lstStyle/>
          <a:p>
            <a:endParaRPr lang="en-US"/>
          </a:p>
        </p:txBody>
      </p:sp>
      <p:sp>
        <p:nvSpPr>
          <p:cNvPr id="4" name="Slide Number Placeholder 3"/>
          <p:cNvSpPr>
            <a:spLocks noGrp="1"/>
          </p:cNvSpPr>
          <p:nvPr>
            <p:ph type="sldNum" sz="quarter" idx="10"/>
          </p:nvPr>
        </p:nvSpPr>
        <p:spPr/>
        <p:txBody>
          <a:bodyPr/>
          <a:lstStyle/>
          <a:p>
            <a:fld id="{F634F3BA-B781-48DC-9D9F-B1132B7FA500}" type="slidenum">
              <a:rPr lang="en-US" smtClean="0"/>
              <a:pPr/>
              <a:t>7</a:t>
            </a:fld>
            <a:endParaRPr lang="en-US"/>
          </a:p>
        </p:txBody>
      </p:sp>
    </p:spTree>
    <p:extLst>
      <p:ext uri="{BB962C8B-B14F-4D97-AF65-F5344CB8AC3E}">
        <p14:creationId xmlns:p14="http://schemas.microsoft.com/office/powerpoint/2010/main" val="19614675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23608" y="3329940"/>
            <a:ext cx="7388860" cy="3154680"/>
          </a:xfrm>
          <a:prstGeom prst="rect">
            <a:avLst/>
          </a:prstGeom>
        </p:spPr>
        <p:txBody>
          <a:bodyPr/>
          <a:lstStyle/>
          <a:p>
            <a:endParaRPr lang="en-US"/>
          </a:p>
        </p:txBody>
      </p:sp>
      <p:sp>
        <p:nvSpPr>
          <p:cNvPr id="4" name="Slide Number Placeholder 3"/>
          <p:cNvSpPr>
            <a:spLocks noGrp="1"/>
          </p:cNvSpPr>
          <p:nvPr>
            <p:ph type="sldNum" sz="quarter" idx="10"/>
          </p:nvPr>
        </p:nvSpPr>
        <p:spPr/>
        <p:txBody>
          <a:bodyPr/>
          <a:lstStyle/>
          <a:p>
            <a:fld id="{F634F3BA-B781-48DC-9D9F-B1132B7FA500}" type="slidenum">
              <a:rPr lang="en-US" smtClean="0"/>
              <a:pPr/>
              <a:t>8</a:t>
            </a:fld>
            <a:endParaRPr lang="en-US"/>
          </a:p>
        </p:txBody>
      </p:sp>
    </p:spTree>
    <p:extLst>
      <p:ext uri="{BB962C8B-B14F-4D97-AF65-F5344CB8AC3E}">
        <p14:creationId xmlns:p14="http://schemas.microsoft.com/office/powerpoint/2010/main" val="19614675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23608" y="3329940"/>
            <a:ext cx="7388860" cy="3154680"/>
          </a:xfrm>
          <a:prstGeom prst="rect">
            <a:avLst/>
          </a:prstGeom>
        </p:spPr>
        <p:txBody>
          <a:bodyPr/>
          <a:lstStyle/>
          <a:p>
            <a:endParaRPr lang="en-US"/>
          </a:p>
        </p:txBody>
      </p:sp>
      <p:sp>
        <p:nvSpPr>
          <p:cNvPr id="4" name="Slide Number Placeholder 3"/>
          <p:cNvSpPr>
            <a:spLocks noGrp="1"/>
          </p:cNvSpPr>
          <p:nvPr>
            <p:ph type="sldNum" sz="quarter" idx="10"/>
          </p:nvPr>
        </p:nvSpPr>
        <p:spPr/>
        <p:txBody>
          <a:bodyPr/>
          <a:lstStyle/>
          <a:p>
            <a:fld id="{F634F3BA-B781-48DC-9D9F-B1132B7FA500}" type="slidenum">
              <a:rPr lang="en-US" smtClean="0"/>
              <a:pPr/>
              <a:t>9</a:t>
            </a:fld>
            <a:endParaRPr lang="en-US"/>
          </a:p>
        </p:txBody>
      </p:sp>
    </p:spTree>
    <p:extLst>
      <p:ext uri="{BB962C8B-B14F-4D97-AF65-F5344CB8AC3E}">
        <p14:creationId xmlns:p14="http://schemas.microsoft.com/office/powerpoint/2010/main" val="1961467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A820362-BDD7-5C40-A939-932ADB58C56E}" type="datetimeFigureOut">
              <a:rPr lang="en-US" smtClean="0"/>
              <a:pPr/>
              <a:t>9/1/2016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F943E5-CEE3-DC4E-BC84-A1230F446ABD}" type="slidenum">
              <a:rPr lang="en-US" smtClean="0"/>
              <a:pPr/>
              <a:t>‹#›</a:t>
            </a:fld>
            <a:endParaRPr lang="en-US"/>
          </a:p>
        </p:txBody>
      </p:sp>
    </p:spTree>
    <p:extLst>
      <p:ext uri="{BB962C8B-B14F-4D97-AF65-F5344CB8AC3E}">
        <p14:creationId xmlns:p14="http://schemas.microsoft.com/office/powerpoint/2010/main" val="2207579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820362-BDD7-5C40-A939-932ADB58C56E}" type="datetimeFigureOut">
              <a:rPr lang="en-US" smtClean="0"/>
              <a:pPr/>
              <a:t>9/1/2016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F943E5-CEE3-DC4E-BC84-A1230F446ABD}" type="slidenum">
              <a:rPr lang="en-US" smtClean="0"/>
              <a:pPr/>
              <a:t>‹#›</a:t>
            </a:fld>
            <a:endParaRPr lang="en-US"/>
          </a:p>
        </p:txBody>
      </p:sp>
    </p:spTree>
    <p:extLst>
      <p:ext uri="{BB962C8B-B14F-4D97-AF65-F5344CB8AC3E}">
        <p14:creationId xmlns:p14="http://schemas.microsoft.com/office/powerpoint/2010/main" val="2974605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820362-BDD7-5C40-A939-932ADB58C56E}" type="datetimeFigureOut">
              <a:rPr lang="en-US" smtClean="0"/>
              <a:pPr/>
              <a:t>9/1/2016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F943E5-CEE3-DC4E-BC84-A1230F446ABD}" type="slidenum">
              <a:rPr lang="en-US" smtClean="0"/>
              <a:pPr/>
              <a:t>‹#›</a:t>
            </a:fld>
            <a:endParaRPr lang="en-US"/>
          </a:p>
        </p:txBody>
      </p:sp>
    </p:spTree>
    <p:extLst>
      <p:ext uri="{BB962C8B-B14F-4D97-AF65-F5344CB8AC3E}">
        <p14:creationId xmlns:p14="http://schemas.microsoft.com/office/powerpoint/2010/main" val="3922338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820362-BDD7-5C40-A939-932ADB58C56E}" type="datetimeFigureOut">
              <a:rPr lang="en-US" smtClean="0"/>
              <a:pPr/>
              <a:t>9/1/2016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F943E5-CEE3-DC4E-BC84-A1230F446ABD}" type="slidenum">
              <a:rPr lang="en-US" smtClean="0"/>
              <a:pPr/>
              <a:t>‹#›</a:t>
            </a:fld>
            <a:endParaRPr lang="en-US"/>
          </a:p>
        </p:txBody>
      </p:sp>
    </p:spTree>
    <p:extLst>
      <p:ext uri="{BB962C8B-B14F-4D97-AF65-F5344CB8AC3E}">
        <p14:creationId xmlns:p14="http://schemas.microsoft.com/office/powerpoint/2010/main" val="2794677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820362-BDD7-5C40-A939-932ADB58C56E}" type="datetimeFigureOut">
              <a:rPr lang="en-US" smtClean="0"/>
              <a:pPr/>
              <a:t>9/1/2016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F943E5-CEE3-DC4E-BC84-A1230F446ABD}" type="slidenum">
              <a:rPr lang="en-US" smtClean="0"/>
              <a:pPr/>
              <a:t>‹#›</a:t>
            </a:fld>
            <a:endParaRPr lang="en-US"/>
          </a:p>
        </p:txBody>
      </p:sp>
    </p:spTree>
    <p:extLst>
      <p:ext uri="{BB962C8B-B14F-4D97-AF65-F5344CB8AC3E}">
        <p14:creationId xmlns:p14="http://schemas.microsoft.com/office/powerpoint/2010/main" val="2229532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A820362-BDD7-5C40-A939-932ADB58C56E}" type="datetimeFigureOut">
              <a:rPr lang="en-US" smtClean="0"/>
              <a:pPr/>
              <a:t>9/1/2016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F943E5-CEE3-DC4E-BC84-A1230F446ABD}" type="slidenum">
              <a:rPr lang="en-US" smtClean="0"/>
              <a:pPr/>
              <a:t>‹#›</a:t>
            </a:fld>
            <a:endParaRPr lang="en-US"/>
          </a:p>
        </p:txBody>
      </p:sp>
    </p:spTree>
    <p:extLst>
      <p:ext uri="{BB962C8B-B14F-4D97-AF65-F5344CB8AC3E}">
        <p14:creationId xmlns:p14="http://schemas.microsoft.com/office/powerpoint/2010/main" val="41861987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A820362-BDD7-5C40-A939-932ADB58C56E}" type="datetimeFigureOut">
              <a:rPr lang="en-US" smtClean="0"/>
              <a:pPr/>
              <a:t>9/1/2016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F943E5-CEE3-DC4E-BC84-A1230F446ABD}" type="slidenum">
              <a:rPr lang="en-US" smtClean="0"/>
              <a:pPr/>
              <a:t>‹#›</a:t>
            </a:fld>
            <a:endParaRPr lang="en-US"/>
          </a:p>
        </p:txBody>
      </p:sp>
    </p:spTree>
    <p:extLst>
      <p:ext uri="{BB962C8B-B14F-4D97-AF65-F5344CB8AC3E}">
        <p14:creationId xmlns:p14="http://schemas.microsoft.com/office/powerpoint/2010/main" val="699592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A820362-BDD7-5C40-A939-932ADB58C56E}" type="datetimeFigureOut">
              <a:rPr lang="en-US" smtClean="0"/>
              <a:pPr/>
              <a:t>9/1/2016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F943E5-CEE3-DC4E-BC84-A1230F446ABD}" type="slidenum">
              <a:rPr lang="en-US" smtClean="0"/>
              <a:pPr/>
              <a:t>‹#›</a:t>
            </a:fld>
            <a:endParaRPr lang="en-US"/>
          </a:p>
        </p:txBody>
      </p:sp>
    </p:spTree>
    <p:extLst>
      <p:ext uri="{BB962C8B-B14F-4D97-AF65-F5344CB8AC3E}">
        <p14:creationId xmlns:p14="http://schemas.microsoft.com/office/powerpoint/2010/main" val="1663988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820362-BDD7-5C40-A939-932ADB58C56E}" type="datetimeFigureOut">
              <a:rPr lang="en-US" smtClean="0"/>
              <a:pPr/>
              <a:t>9/1/2016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F943E5-CEE3-DC4E-BC84-A1230F446ABD}" type="slidenum">
              <a:rPr lang="en-US" smtClean="0"/>
              <a:pPr/>
              <a:t>‹#›</a:t>
            </a:fld>
            <a:endParaRPr lang="en-US"/>
          </a:p>
        </p:txBody>
      </p:sp>
    </p:spTree>
    <p:extLst>
      <p:ext uri="{BB962C8B-B14F-4D97-AF65-F5344CB8AC3E}">
        <p14:creationId xmlns:p14="http://schemas.microsoft.com/office/powerpoint/2010/main" val="2191369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820362-BDD7-5C40-A939-932ADB58C56E}" type="datetimeFigureOut">
              <a:rPr lang="en-US" smtClean="0"/>
              <a:pPr/>
              <a:t>9/1/2016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F943E5-CEE3-DC4E-BC84-A1230F446ABD}" type="slidenum">
              <a:rPr lang="en-US" smtClean="0"/>
              <a:pPr/>
              <a:t>‹#›</a:t>
            </a:fld>
            <a:endParaRPr lang="en-US"/>
          </a:p>
        </p:txBody>
      </p:sp>
    </p:spTree>
    <p:extLst>
      <p:ext uri="{BB962C8B-B14F-4D97-AF65-F5344CB8AC3E}">
        <p14:creationId xmlns:p14="http://schemas.microsoft.com/office/powerpoint/2010/main" val="2961288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820362-BDD7-5C40-A939-932ADB58C56E}" type="datetimeFigureOut">
              <a:rPr lang="en-US" smtClean="0"/>
              <a:pPr/>
              <a:t>9/1/2016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F943E5-CEE3-DC4E-BC84-A1230F446ABD}" type="slidenum">
              <a:rPr lang="en-US" smtClean="0"/>
              <a:pPr/>
              <a:t>‹#›</a:t>
            </a:fld>
            <a:endParaRPr lang="en-US"/>
          </a:p>
        </p:txBody>
      </p:sp>
    </p:spTree>
    <p:extLst>
      <p:ext uri="{BB962C8B-B14F-4D97-AF65-F5344CB8AC3E}">
        <p14:creationId xmlns:p14="http://schemas.microsoft.com/office/powerpoint/2010/main" val="30542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Cambria" pitchFamily="18" charset="0"/>
              </a:defRPr>
            </a:lvl1pPr>
          </a:lstStyle>
          <a:p>
            <a:fld id="{AA820362-BDD7-5C40-A939-932ADB58C56E}" type="datetimeFigureOut">
              <a:rPr lang="en-US" smtClean="0"/>
              <a:pPr/>
              <a:t>9/1/2016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ambria" pitchFamily="18" charset="0"/>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Cambria" pitchFamily="18" charset="0"/>
              </a:defRPr>
            </a:lvl1pPr>
          </a:lstStyle>
          <a:p>
            <a:fld id="{D4F943E5-CEE3-DC4E-BC84-A1230F446ABD}" type="slidenum">
              <a:rPr lang="en-US" smtClean="0"/>
              <a:pPr/>
              <a:t>‹#›</a:t>
            </a:fld>
            <a:endParaRPr lang="en-US" dirty="0"/>
          </a:p>
        </p:txBody>
      </p:sp>
    </p:spTree>
    <p:extLst>
      <p:ext uri="{BB962C8B-B14F-4D97-AF65-F5344CB8AC3E}">
        <p14:creationId xmlns:p14="http://schemas.microsoft.com/office/powerpoint/2010/main" val="18589397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Cambria" pitchFamily="18" charset="0"/>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Cambria" pitchFamily="18" charset="0"/>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Cambria" pitchFamily="18" charset="0"/>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Cambria" pitchFamily="18" charset="0"/>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Cambria" pitchFamily="18"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chart" Target="../charts/chart9.xml"/><Relationship Id="rId4" Type="http://schemas.openxmlformats.org/officeDocument/2006/relationships/chart" Target="../charts/chart8.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chart" Target="../charts/chart11.xml"/><Relationship Id="rId4" Type="http://schemas.openxmlformats.org/officeDocument/2006/relationships/chart" Target="../charts/char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chart" Target="../charts/chart13.xml"/><Relationship Id="rId4" Type="http://schemas.openxmlformats.org/officeDocument/2006/relationships/chart" Target="../charts/char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chart" Target="../charts/chart15.xml"/><Relationship Id="rId4" Type="http://schemas.openxmlformats.org/officeDocument/2006/relationships/chart" Target="../charts/chart14.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chart" Target="../charts/chart16.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chart" Target="../charts/chart17.xml"/></Relationships>
</file>

<file path=ppt/slides/_rels/slide16.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chart" Target="../charts/chart5.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chart" Target="../charts/char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werpoint Slides-0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5778"/>
            <a:ext cx="9144000" cy="6472221"/>
          </a:xfrm>
          <a:prstGeom prst="rect">
            <a:avLst/>
          </a:prstGeom>
        </p:spPr>
      </p:pic>
      <p:sp>
        <p:nvSpPr>
          <p:cNvPr id="2" name="Title 1"/>
          <p:cNvSpPr>
            <a:spLocks noGrp="1"/>
          </p:cNvSpPr>
          <p:nvPr>
            <p:ph type="ctrTitle"/>
          </p:nvPr>
        </p:nvSpPr>
        <p:spPr>
          <a:xfrm>
            <a:off x="567047" y="1833542"/>
            <a:ext cx="7772400" cy="1788346"/>
          </a:xfrm>
        </p:spPr>
        <p:txBody>
          <a:bodyPr>
            <a:normAutofit fontScale="90000"/>
          </a:bodyPr>
          <a:lstStyle/>
          <a:p>
            <a:r>
              <a:rPr lang="en-US" altLang="en-US" sz="2400" b="1" dirty="0" smtClean="0"/>
              <a:t>Post Frame Survey - PFS -</a:t>
            </a:r>
            <a:r>
              <a:rPr lang="en-US" altLang="en-US" sz="2400" b="1" smtClean="0"/>
              <a:t>2104 </a:t>
            </a:r>
            <a:r>
              <a:rPr lang="en-US" altLang="en-US" sz="2400" b="1" smtClean="0"/>
              <a:t/>
            </a:r>
            <a:br>
              <a:rPr lang="en-US" altLang="en-US" sz="2400" b="1" smtClean="0"/>
            </a:br>
            <a:r>
              <a:rPr lang="en-US" sz="2000" b="1"/>
              <a:t>Assessing accuracy and coverage of housing units sampling frame </a:t>
            </a:r>
            <a:r>
              <a:rPr lang="en-US" sz="2000"/>
              <a:t/>
            </a:r>
            <a:br>
              <a:rPr lang="en-US" sz="2000"/>
            </a:br>
            <a:r>
              <a:rPr lang="en-US" altLang="en-US" sz="2400" b="1" dirty="0" smtClean="0"/>
              <a:t/>
            </a:r>
            <a:br>
              <a:rPr lang="en-US" altLang="en-US" sz="2400" b="1" dirty="0" smtClean="0"/>
            </a:br>
            <a:r>
              <a:rPr lang="en-US" altLang="en-US" sz="2400" b="1" dirty="0" smtClean="0"/>
              <a:t/>
            </a:r>
            <a:br>
              <a:rPr lang="en-US" altLang="en-US" sz="2400" b="1" dirty="0" smtClean="0"/>
            </a:br>
            <a:r>
              <a:rPr lang="en-US" altLang="en-US" sz="1800" dirty="0" smtClean="0"/>
              <a:t>Elmogiera Elawad (PhD.)</a:t>
            </a:r>
            <a:br>
              <a:rPr lang="en-US" altLang="en-US" sz="1800" dirty="0" smtClean="0"/>
            </a:br>
            <a:r>
              <a:rPr lang="en-US" altLang="en-US" sz="1800" dirty="0" smtClean="0"/>
              <a:t>Mohammed Agied (</a:t>
            </a:r>
            <a:r>
              <a:rPr lang="en-US" altLang="en-US" sz="1800" dirty="0" err="1" smtClean="0"/>
              <a:t>Msc</a:t>
            </a:r>
            <a:r>
              <a:rPr lang="en-US" altLang="en-US" sz="1800" dirty="0" smtClean="0"/>
              <a:t>)</a:t>
            </a:r>
            <a:r>
              <a:rPr lang="en-US" altLang="en-US" sz="2400" b="1" dirty="0"/>
              <a:t/>
            </a:r>
            <a:br>
              <a:rPr lang="en-US" altLang="en-US" sz="2400" b="1" dirty="0"/>
            </a:br>
            <a:endParaRPr lang="en-US" sz="1800" dirty="0"/>
          </a:p>
        </p:txBody>
      </p:sp>
    </p:spTree>
    <p:extLst>
      <p:ext uri="{BB962C8B-B14F-4D97-AF65-F5344CB8AC3E}">
        <p14:creationId xmlns:p14="http://schemas.microsoft.com/office/powerpoint/2010/main" val="3114929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werpoint Slides-0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8843"/>
            <a:ext cx="9144000" cy="6472221"/>
          </a:xfrm>
          <a:prstGeom prst="rect">
            <a:avLst/>
          </a:prstGeom>
        </p:spPr>
      </p:pic>
      <p:sp>
        <p:nvSpPr>
          <p:cNvPr id="2" name="Title 1"/>
          <p:cNvSpPr>
            <a:spLocks noGrp="1"/>
          </p:cNvSpPr>
          <p:nvPr>
            <p:ph type="title"/>
          </p:nvPr>
        </p:nvSpPr>
        <p:spPr/>
        <p:txBody>
          <a:bodyPr>
            <a:noAutofit/>
          </a:bodyPr>
          <a:lstStyle/>
          <a:p>
            <a:r>
              <a:rPr lang="en-US" sz="3600" b="1" dirty="0" smtClean="0">
                <a:solidFill>
                  <a:srgbClr val="009900"/>
                </a:solidFill>
              </a:rPr>
              <a:t>IV    Result</a:t>
            </a:r>
            <a:endParaRPr lang="en-US" sz="3600" b="1" dirty="0">
              <a:solidFill>
                <a:srgbClr val="0099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a:p>
        </p:txBody>
      </p:sp>
      <p:graphicFrame>
        <p:nvGraphicFramePr>
          <p:cNvPr id="5" name="Chart 4"/>
          <p:cNvGraphicFramePr/>
          <p:nvPr>
            <p:extLst>
              <p:ext uri="{D42A27DB-BD31-4B8C-83A1-F6EECF244321}">
                <p14:modId xmlns:p14="http://schemas.microsoft.com/office/powerpoint/2010/main" val="3155995323"/>
              </p:ext>
            </p:extLst>
          </p:nvPr>
        </p:nvGraphicFramePr>
        <p:xfrm>
          <a:off x="32804100" y="13038762"/>
          <a:ext cx="10134600" cy="4014449"/>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575952" y="1752048"/>
            <a:ext cx="5290457" cy="369332"/>
          </a:xfrm>
          <a:prstGeom prst="rect">
            <a:avLst/>
          </a:prstGeom>
        </p:spPr>
        <p:txBody>
          <a:bodyPr wrap="square">
            <a:spAutoFit/>
          </a:bodyPr>
          <a:lstStyle/>
          <a:p>
            <a:pPr defTabSz="4389438" eaLnBrk="0" hangingPunct="0">
              <a:defRPr/>
            </a:pPr>
            <a:endParaRPr lang="en-US" b="1" dirty="0">
              <a:latin typeface="Times New Roman" pitchFamily="18" charset="0"/>
              <a:cs typeface="Times New Roman" pitchFamily="18" charset="0"/>
            </a:endParaRPr>
          </a:p>
        </p:txBody>
      </p:sp>
      <p:graphicFrame>
        <p:nvGraphicFramePr>
          <p:cNvPr id="9" name="Chart 8"/>
          <p:cNvGraphicFramePr>
            <a:graphicFrameLocks/>
          </p:cNvGraphicFramePr>
          <p:nvPr>
            <p:extLst>
              <p:ext uri="{D42A27DB-BD31-4B8C-83A1-F6EECF244321}">
                <p14:modId xmlns:p14="http://schemas.microsoft.com/office/powerpoint/2010/main" val="1861087137"/>
              </p:ext>
            </p:extLst>
          </p:nvPr>
        </p:nvGraphicFramePr>
        <p:xfrm>
          <a:off x="1285875" y="2057399"/>
          <a:ext cx="6267450" cy="3295651"/>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2220597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werpoint Slides-0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 y="-73557"/>
            <a:ext cx="9144000" cy="6472221"/>
          </a:xfrm>
          <a:prstGeom prst="rect">
            <a:avLst/>
          </a:prstGeom>
        </p:spPr>
      </p:pic>
      <p:sp>
        <p:nvSpPr>
          <p:cNvPr id="2" name="Title 1"/>
          <p:cNvSpPr>
            <a:spLocks noGrp="1"/>
          </p:cNvSpPr>
          <p:nvPr>
            <p:ph type="title"/>
          </p:nvPr>
        </p:nvSpPr>
        <p:spPr/>
        <p:txBody>
          <a:bodyPr>
            <a:noAutofit/>
          </a:bodyPr>
          <a:lstStyle/>
          <a:p>
            <a:r>
              <a:rPr lang="en-US" sz="3600" b="1" dirty="0" smtClean="0">
                <a:solidFill>
                  <a:srgbClr val="009900"/>
                </a:solidFill>
              </a:rPr>
              <a:t>IV    Result</a:t>
            </a:r>
            <a:endParaRPr lang="en-US" sz="3600" b="1" dirty="0">
              <a:solidFill>
                <a:srgbClr val="0099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a:p>
        </p:txBody>
      </p:sp>
      <p:graphicFrame>
        <p:nvGraphicFramePr>
          <p:cNvPr id="5" name="Chart 4"/>
          <p:cNvGraphicFramePr/>
          <p:nvPr>
            <p:extLst>
              <p:ext uri="{D42A27DB-BD31-4B8C-83A1-F6EECF244321}">
                <p14:modId xmlns:p14="http://schemas.microsoft.com/office/powerpoint/2010/main" val="69382701"/>
              </p:ext>
            </p:extLst>
          </p:nvPr>
        </p:nvGraphicFramePr>
        <p:xfrm>
          <a:off x="32804100" y="13038762"/>
          <a:ext cx="10134600" cy="4014449"/>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1576077" y="1866348"/>
            <a:ext cx="5290457" cy="369332"/>
          </a:xfrm>
          <a:prstGeom prst="rect">
            <a:avLst/>
          </a:prstGeom>
        </p:spPr>
        <p:txBody>
          <a:bodyPr wrap="square">
            <a:spAutoFit/>
          </a:bodyPr>
          <a:lstStyle/>
          <a:p>
            <a:pPr defTabSz="4389438" eaLnBrk="0" hangingPunct="0">
              <a:defRPr/>
            </a:pPr>
            <a:r>
              <a:rPr lang="en-US" b="1" dirty="0" smtClean="0">
                <a:latin typeface="Times New Roman" pitchFamily="18" charset="0"/>
                <a:cs typeface="Times New Roman" pitchFamily="18" charset="0"/>
              </a:rPr>
              <a:t>Sample type accuracy (Tenant Nationality) : </a:t>
            </a:r>
            <a:endParaRPr lang="en-US" b="1" dirty="0">
              <a:latin typeface="Times New Roman" pitchFamily="18" charset="0"/>
              <a:cs typeface="Times New Roman" pitchFamily="18" charset="0"/>
            </a:endParaRPr>
          </a:p>
        </p:txBody>
      </p:sp>
      <p:graphicFrame>
        <p:nvGraphicFramePr>
          <p:cNvPr id="9" name="Chart 8"/>
          <p:cNvGraphicFramePr>
            <a:graphicFrameLocks/>
          </p:cNvGraphicFramePr>
          <p:nvPr>
            <p:extLst>
              <p:ext uri="{D42A27DB-BD31-4B8C-83A1-F6EECF244321}">
                <p14:modId xmlns:p14="http://schemas.microsoft.com/office/powerpoint/2010/main" val="874479595"/>
              </p:ext>
            </p:extLst>
          </p:nvPr>
        </p:nvGraphicFramePr>
        <p:xfrm>
          <a:off x="1371600" y="2428874"/>
          <a:ext cx="5886449" cy="2847975"/>
        </p:xfrm>
        <a:graphic>
          <a:graphicData uri="http://schemas.openxmlformats.org/drawingml/2006/chart">
            <c:chart xmlns:c="http://schemas.openxmlformats.org/drawingml/2006/chart" xmlns:r="http://schemas.openxmlformats.org/officeDocument/2006/relationships" r:id="rId5"/>
          </a:graphicData>
        </a:graphic>
      </p:graphicFrame>
      <p:sp>
        <p:nvSpPr>
          <p:cNvPr id="8" name="Rectangle 7"/>
          <p:cNvSpPr/>
          <p:nvPr/>
        </p:nvSpPr>
        <p:spPr>
          <a:xfrm>
            <a:off x="114300" y="1325014"/>
            <a:ext cx="1956626" cy="369332"/>
          </a:xfrm>
          <a:prstGeom prst="rect">
            <a:avLst/>
          </a:prstGeom>
        </p:spPr>
        <p:txBody>
          <a:bodyPr wrap="none">
            <a:spAutoFit/>
          </a:bodyPr>
          <a:lstStyle/>
          <a:p>
            <a:r>
              <a:rPr lang="en-US" b="1" dirty="0" smtClean="0">
                <a:latin typeface="Times New Roman" panose="02020603050405020304" pitchFamily="18" charset="0"/>
                <a:cs typeface="Times New Roman" panose="02020603050405020304" pitchFamily="18" charset="0"/>
              </a:rPr>
              <a:t>2- Content </a:t>
            </a:r>
            <a:r>
              <a:rPr lang="en-US" b="1" dirty="0">
                <a:latin typeface="Times New Roman" panose="02020603050405020304" pitchFamily="18" charset="0"/>
                <a:cs typeface="Times New Roman" panose="02020603050405020304" pitchFamily="18" charset="0"/>
              </a:rPr>
              <a:t>errors </a:t>
            </a:r>
            <a:endParaRPr lang="en-US" b="1" dirty="0"/>
          </a:p>
        </p:txBody>
      </p:sp>
    </p:spTree>
    <p:extLst>
      <p:ext uri="{BB962C8B-B14F-4D97-AF65-F5344CB8AC3E}">
        <p14:creationId xmlns:p14="http://schemas.microsoft.com/office/powerpoint/2010/main" val="39440438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werpoint Slides-0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8843"/>
            <a:ext cx="9144000" cy="6472221"/>
          </a:xfrm>
          <a:prstGeom prst="rect">
            <a:avLst/>
          </a:prstGeom>
        </p:spPr>
      </p:pic>
      <p:sp>
        <p:nvSpPr>
          <p:cNvPr id="2" name="Title 1"/>
          <p:cNvSpPr>
            <a:spLocks noGrp="1"/>
          </p:cNvSpPr>
          <p:nvPr>
            <p:ph type="title"/>
          </p:nvPr>
        </p:nvSpPr>
        <p:spPr/>
        <p:txBody>
          <a:bodyPr>
            <a:noAutofit/>
          </a:bodyPr>
          <a:lstStyle/>
          <a:p>
            <a:r>
              <a:rPr lang="en-US" sz="3600" b="1" dirty="0" smtClean="0">
                <a:solidFill>
                  <a:srgbClr val="009900"/>
                </a:solidFill>
              </a:rPr>
              <a:t>IV    Result</a:t>
            </a:r>
            <a:endParaRPr lang="en-US" sz="3600" b="1" dirty="0">
              <a:solidFill>
                <a:srgbClr val="0099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a:p>
        </p:txBody>
      </p:sp>
      <p:graphicFrame>
        <p:nvGraphicFramePr>
          <p:cNvPr id="5" name="Chart 4"/>
          <p:cNvGraphicFramePr/>
          <p:nvPr>
            <p:extLst>
              <p:ext uri="{D42A27DB-BD31-4B8C-83A1-F6EECF244321}">
                <p14:modId xmlns:p14="http://schemas.microsoft.com/office/powerpoint/2010/main" val="3155995323"/>
              </p:ext>
            </p:extLst>
          </p:nvPr>
        </p:nvGraphicFramePr>
        <p:xfrm>
          <a:off x="32804100" y="13038762"/>
          <a:ext cx="10134600" cy="4014449"/>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575952" y="1752048"/>
            <a:ext cx="5290457" cy="369332"/>
          </a:xfrm>
          <a:prstGeom prst="rect">
            <a:avLst/>
          </a:prstGeom>
        </p:spPr>
        <p:txBody>
          <a:bodyPr wrap="square">
            <a:spAutoFit/>
          </a:bodyPr>
          <a:lstStyle/>
          <a:p>
            <a:pPr defTabSz="4389438" eaLnBrk="0" hangingPunct="0">
              <a:defRPr/>
            </a:pPr>
            <a:endParaRPr lang="en-US" b="1" dirty="0">
              <a:latin typeface="Times New Roman" pitchFamily="18" charset="0"/>
              <a:cs typeface="Times New Roman" pitchFamily="18" charset="0"/>
            </a:endParaRPr>
          </a:p>
        </p:txBody>
      </p:sp>
      <p:graphicFrame>
        <p:nvGraphicFramePr>
          <p:cNvPr id="9" name="Chart 8"/>
          <p:cNvGraphicFramePr>
            <a:graphicFrameLocks/>
          </p:cNvGraphicFramePr>
          <p:nvPr>
            <p:extLst>
              <p:ext uri="{D42A27DB-BD31-4B8C-83A1-F6EECF244321}">
                <p14:modId xmlns:p14="http://schemas.microsoft.com/office/powerpoint/2010/main" val="4094147342"/>
              </p:ext>
            </p:extLst>
          </p:nvPr>
        </p:nvGraphicFramePr>
        <p:xfrm>
          <a:off x="575952" y="2045180"/>
          <a:ext cx="7486649" cy="27432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2220597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werpoint Slides-0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 y="-44982"/>
            <a:ext cx="9144000" cy="6472221"/>
          </a:xfrm>
          <a:prstGeom prst="rect">
            <a:avLst/>
          </a:prstGeom>
        </p:spPr>
      </p:pic>
      <p:sp>
        <p:nvSpPr>
          <p:cNvPr id="2" name="Title 1"/>
          <p:cNvSpPr>
            <a:spLocks noGrp="1"/>
          </p:cNvSpPr>
          <p:nvPr>
            <p:ph type="title"/>
          </p:nvPr>
        </p:nvSpPr>
        <p:spPr>
          <a:xfrm>
            <a:off x="457200" y="274638"/>
            <a:ext cx="8229600" cy="639762"/>
          </a:xfrm>
        </p:spPr>
        <p:txBody>
          <a:bodyPr>
            <a:noAutofit/>
          </a:bodyPr>
          <a:lstStyle/>
          <a:p>
            <a:r>
              <a:rPr lang="en-US" sz="3600" b="1" dirty="0" smtClean="0">
                <a:solidFill>
                  <a:srgbClr val="009900"/>
                </a:solidFill>
              </a:rPr>
              <a:t>IV    Result</a:t>
            </a:r>
            <a:endParaRPr lang="en-US" sz="3600" b="1" dirty="0">
              <a:solidFill>
                <a:srgbClr val="0099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a:p>
        </p:txBody>
      </p:sp>
      <p:graphicFrame>
        <p:nvGraphicFramePr>
          <p:cNvPr id="5" name="Chart 4"/>
          <p:cNvGraphicFramePr/>
          <p:nvPr>
            <p:extLst>
              <p:ext uri="{D42A27DB-BD31-4B8C-83A1-F6EECF244321}">
                <p14:modId xmlns:p14="http://schemas.microsoft.com/office/powerpoint/2010/main" val="906038262"/>
              </p:ext>
            </p:extLst>
          </p:nvPr>
        </p:nvGraphicFramePr>
        <p:xfrm>
          <a:off x="32804100" y="13038762"/>
          <a:ext cx="10134600" cy="4014449"/>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575952" y="1752048"/>
            <a:ext cx="5290457" cy="369332"/>
          </a:xfrm>
          <a:prstGeom prst="rect">
            <a:avLst/>
          </a:prstGeom>
        </p:spPr>
        <p:txBody>
          <a:bodyPr wrap="square">
            <a:spAutoFit/>
          </a:bodyPr>
          <a:lstStyle/>
          <a:p>
            <a:pPr defTabSz="4389438" eaLnBrk="0" hangingPunct="0">
              <a:defRPr/>
            </a:pPr>
            <a:endParaRPr lang="en-US" b="1" dirty="0">
              <a:latin typeface="Times New Roman" pitchFamily="18" charset="0"/>
              <a:cs typeface="Times New Roman" pitchFamily="18" charset="0"/>
            </a:endParaRPr>
          </a:p>
        </p:txBody>
      </p:sp>
      <p:graphicFrame>
        <p:nvGraphicFramePr>
          <p:cNvPr id="8" name="Chart 7"/>
          <p:cNvGraphicFramePr>
            <a:graphicFrameLocks/>
          </p:cNvGraphicFramePr>
          <p:nvPr>
            <p:extLst>
              <p:ext uri="{D42A27DB-BD31-4B8C-83A1-F6EECF244321}">
                <p14:modId xmlns:p14="http://schemas.microsoft.com/office/powerpoint/2010/main" val="2986924722"/>
              </p:ext>
            </p:extLst>
          </p:nvPr>
        </p:nvGraphicFramePr>
        <p:xfrm>
          <a:off x="885825" y="2057400"/>
          <a:ext cx="6315075"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9" name="Title 1"/>
          <p:cNvSpPr txBox="1">
            <a:spLocks/>
          </p:cNvSpPr>
          <p:nvPr/>
        </p:nvSpPr>
        <p:spPr>
          <a:xfrm>
            <a:off x="0" y="1180548"/>
            <a:ext cx="8229600" cy="5715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400" b="1" dirty="0" smtClean="0">
                <a:solidFill>
                  <a:srgbClr val="009900"/>
                </a:solidFill>
              </a:rPr>
              <a:t/>
            </a:r>
            <a:br>
              <a:rPr lang="en-US" sz="2400" b="1" dirty="0" smtClean="0">
                <a:solidFill>
                  <a:srgbClr val="009900"/>
                </a:solidFill>
              </a:rPr>
            </a:br>
            <a:r>
              <a:rPr lang="en-US" sz="2400" b="1" dirty="0" smtClean="0">
                <a:solidFill>
                  <a:srgbClr val="009900"/>
                </a:solidFill>
              </a:rPr>
              <a:t>3- </a:t>
            </a:r>
            <a:r>
              <a:rPr lang="en-US" sz="2400" dirty="0" smtClean="0"/>
              <a:t>GPS</a:t>
            </a:r>
            <a:endParaRPr lang="en-US" sz="2400" b="1" dirty="0">
              <a:solidFill>
                <a:srgbClr val="009900"/>
              </a:solidFill>
            </a:endParaRPr>
          </a:p>
        </p:txBody>
      </p:sp>
    </p:spTree>
    <p:extLst>
      <p:ext uri="{BB962C8B-B14F-4D97-AF65-F5344CB8AC3E}">
        <p14:creationId xmlns:p14="http://schemas.microsoft.com/office/powerpoint/2010/main" val="23881103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werpoint Slides-0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 y="-44982"/>
            <a:ext cx="9144000" cy="6472221"/>
          </a:xfrm>
          <a:prstGeom prst="rect">
            <a:avLst/>
          </a:prstGeom>
        </p:spPr>
      </p:pic>
      <p:sp>
        <p:nvSpPr>
          <p:cNvPr id="2" name="Title 1"/>
          <p:cNvSpPr>
            <a:spLocks noGrp="1"/>
          </p:cNvSpPr>
          <p:nvPr>
            <p:ph type="title"/>
          </p:nvPr>
        </p:nvSpPr>
        <p:spPr/>
        <p:txBody>
          <a:bodyPr>
            <a:noAutofit/>
          </a:bodyPr>
          <a:lstStyle/>
          <a:p>
            <a:r>
              <a:rPr lang="en-US" sz="3600" b="1" dirty="0" smtClean="0">
                <a:solidFill>
                  <a:srgbClr val="009900"/>
                </a:solidFill>
              </a:rPr>
              <a:t>IV    Result</a:t>
            </a:r>
            <a:endParaRPr lang="en-US" sz="3600" b="1" dirty="0">
              <a:solidFill>
                <a:srgbClr val="0099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a:p>
        </p:txBody>
      </p:sp>
      <p:graphicFrame>
        <p:nvGraphicFramePr>
          <p:cNvPr id="5" name="Chart 4"/>
          <p:cNvGraphicFramePr/>
          <p:nvPr>
            <p:extLst>
              <p:ext uri="{D42A27DB-BD31-4B8C-83A1-F6EECF244321}">
                <p14:modId xmlns:p14="http://schemas.microsoft.com/office/powerpoint/2010/main" val="3143657369"/>
              </p:ext>
            </p:extLst>
          </p:nvPr>
        </p:nvGraphicFramePr>
        <p:xfrm>
          <a:off x="32804100" y="13038762"/>
          <a:ext cx="10134600" cy="4014449"/>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575952" y="1752048"/>
            <a:ext cx="5290457" cy="369332"/>
          </a:xfrm>
          <a:prstGeom prst="rect">
            <a:avLst/>
          </a:prstGeom>
        </p:spPr>
        <p:txBody>
          <a:bodyPr wrap="square">
            <a:spAutoFit/>
          </a:bodyPr>
          <a:lstStyle/>
          <a:p>
            <a:pPr defTabSz="4389438" eaLnBrk="0" hangingPunct="0">
              <a:defRPr/>
            </a:pPr>
            <a:endParaRPr lang="en-US" b="1"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1514475"/>
            <a:ext cx="7667625" cy="3609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0832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werpoint Slides-0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 y="-44982"/>
            <a:ext cx="9144000" cy="6472221"/>
          </a:xfrm>
          <a:prstGeom prst="rect">
            <a:avLst/>
          </a:prstGeom>
        </p:spPr>
      </p:pic>
      <p:sp>
        <p:nvSpPr>
          <p:cNvPr id="2" name="Title 1"/>
          <p:cNvSpPr>
            <a:spLocks noGrp="1"/>
          </p:cNvSpPr>
          <p:nvPr>
            <p:ph type="title"/>
          </p:nvPr>
        </p:nvSpPr>
        <p:spPr/>
        <p:txBody>
          <a:bodyPr>
            <a:noAutofit/>
          </a:bodyPr>
          <a:lstStyle/>
          <a:p>
            <a:r>
              <a:rPr lang="en-US" sz="3600" b="1" dirty="0" smtClean="0">
                <a:solidFill>
                  <a:srgbClr val="009900"/>
                </a:solidFill>
              </a:rPr>
              <a:t>IV    Result</a:t>
            </a:r>
            <a:endParaRPr lang="en-US" sz="3600" b="1" dirty="0">
              <a:solidFill>
                <a:srgbClr val="0099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a:p>
        </p:txBody>
      </p:sp>
      <p:graphicFrame>
        <p:nvGraphicFramePr>
          <p:cNvPr id="5" name="Chart 4"/>
          <p:cNvGraphicFramePr/>
          <p:nvPr>
            <p:extLst>
              <p:ext uri="{D42A27DB-BD31-4B8C-83A1-F6EECF244321}">
                <p14:modId xmlns:p14="http://schemas.microsoft.com/office/powerpoint/2010/main" val="3143657369"/>
              </p:ext>
            </p:extLst>
          </p:nvPr>
        </p:nvGraphicFramePr>
        <p:xfrm>
          <a:off x="32804100" y="13038762"/>
          <a:ext cx="10134600" cy="4014449"/>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575952" y="1752048"/>
            <a:ext cx="5290457" cy="369332"/>
          </a:xfrm>
          <a:prstGeom prst="rect">
            <a:avLst/>
          </a:prstGeom>
        </p:spPr>
        <p:txBody>
          <a:bodyPr wrap="square">
            <a:spAutoFit/>
          </a:bodyPr>
          <a:lstStyle/>
          <a:p>
            <a:pPr defTabSz="4389438" eaLnBrk="0" hangingPunct="0">
              <a:defRPr/>
            </a:pPr>
            <a:endParaRPr lang="en-US" b="1"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3425" y="1828800"/>
            <a:ext cx="7810500" cy="3514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0832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7887"/>
          </a:xfrm>
        </p:spPr>
        <p:txBody>
          <a:bodyPr/>
          <a:lstStyle/>
          <a:p>
            <a:r>
              <a:rPr lang="en-US" b="1" dirty="0">
                <a:solidFill>
                  <a:srgbClr val="009900"/>
                </a:solidFill>
              </a:rPr>
              <a:t>IV    Result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84450214"/>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4848225" y="6019800"/>
            <a:ext cx="1981200" cy="369332"/>
          </a:xfrm>
          <a:prstGeom prst="rect">
            <a:avLst/>
          </a:prstGeom>
          <a:noFill/>
        </p:spPr>
        <p:txBody>
          <a:bodyPr wrap="square" rtlCol="0">
            <a:spAutoFit/>
          </a:bodyPr>
          <a:lstStyle/>
          <a:p>
            <a:r>
              <a:rPr lang="en-US" dirty="0" smtClean="0"/>
              <a:t>2014  SESRI Frame </a:t>
            </a:r>
            <a:endParaRPr lang="en-US" dirty="0"/>
          </a:p>
        </p:txBody>
      </p:sp>
      <p:sp>
        <p:nvSpPr>
          <p:cNvPr id="6" name="TextBox 5"/>
          <p:cNvSpPr txBox="1"/>
          <p:nvPr/>
        </p:nvSpPr>
        <p:spPr>
          <a:xfrm>
            <a:off x="6981825" y="6019800"/>
            <a:ext cx="1981200" cy="369332"/>
          </a:xfrm>
          <a:prstGeom prst="rect">
            <a:avLst/>
          </a:prstGeom>
          <a:noFill/>
        </p:spPr>
        <p:txBody>
          <a:bodyPr wrap="square" rtlCol="0">
            <a:spAutoFit/>
          </a:bodyPr>
          <a:lstStyle/>
          <a:p>
            <a:r>
              <a:rPr lang="en-US" dirty="0" smtClean="0"/>
              <a:t>2014  SESRI Frame </a:t>
            </a:r>
            <a:endParaRPr lang="en-US" dirty="0"/>
          </a:p>
        </p:txBody>
      </p:sp>
    </p:spTree>
    <p:extLst>
      <p:ext uri="{BB962C8B-B14F-4D97-AF65-F5344CB8AC3E}">
        <p14:creationId xmlns:p14="http://schemas.microsoft.com/office/powerpoint/2010/main" val="39522422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a:p>
          <a:p>
            <a:pPr marL="0" indent="0" algn="ctr">
              <a:buNone/>
            </a:pPr>
            <a:r>
              <a:rPr lang="en-US" b="1" dirty="0" smtClean="0"/>
              <a:t>Thank you </a:t>
            </a:r>
            <a:endParaRPr lang="en-US" b="1" dirty="0"/>
          </a:p>
        </p:txBody>
      </p:sp>
    </p:spTree>
    <p:extLst>
      <p:ext uri="{BB962C8B-B14F-4D97-AF65-F5344CB8AC3E}">
        <p14:creationId xmlns:p14="http://schemas.microsoft.com/office/powerpoint/2010/main" val="29100676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werpoint Slides-0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003" y="118753"/>
            <a:ext cx="8894618" cy="6472221"/>
          </a:xfrm>
          <a:prstGeom prst="rect">
            <a:avLst/>
          </a:prstGeom>
        </p:spPr>
      </p:pic>
      <p:sp>
        <p:nvSpPr>
          <p:cNvPr id="2" name="Title 1"/>
          <p:cNvSpPr>
            <a:spLocks noGrp="1"/>
          </p:cNvSpPr>
          <p:nvPr>
            <p:ph type="title"/>
          </p:nvPr>
        </p:nvSpPr>
        <p:spPr/>
        <p:txBody>
          <a:bodyPr>
            <a:noAutofit/>
          </a:bodyPr>
          <a:lstStyle/>
          <a:p>
            <a:r>
              <a:rPr lang="en-US" sz="3600" b="1" dirty="0" smtClean="0">
                <a:solidFill>
                  <a:srgbClr val="009900"/>
                </a:solidFill>
              </a:rPr>
              <a:t>Introduction </a:t>
            </a:r>
            <a:endParaRPr lang="en-US" sz="3600" b="1" dirty="0">
              <a:solidFill>
                <a:srgbClr val="009900"/>
              </a:solidFill>
            </a:endParaRPr>
          </a:p>
        </p:txBody>
      </p:sp>
      <p:sp>
        <p:nvSpPr>
          <p:cNvPr id="3" name="Content Placeholder 2"/>
          <p:cNvSpPr>
            <a:spLocks noGrp="1"/>
          </p:cNvSpPr>
          <p:nvPr>
            <p:ph idx="1"/>
          </p:nvPr>
        </p:nvSpPr>
        <p:spPr>
          <a:xfrm>
            <a:off x="635000" y="2125683"/>
            <a:ext cx="7713353" cy="3284517"/>
          </a:xfrm>
        </p:spPr>
        <p:txBody>
          <a:bodyPr>
            <a:normAutofit/>
          </a:bodyPr>
          <a:lstStyle/>
          <a:p>
            <a:pPr marL="0" indent="0">
              <a:buNone/>
            </a:pPr>
            <a:endParaRPr lang="en-US" altLang="en-US" sz="2400" dirty="0" smtClean="0">
              <a:latin typeface="+mj-lt"/>
              <a:cs typeface="Times New Roman" pitchFamily="18" charset="0"/>
            </a:endParaRPr>
          </a:p>
          <a:p>
            <a:pPr marL="0" indent="0">
              <a:buNone/>
            </a:pPr>
            <a:endParaRPr lang="en-US" altLang="en-US" sz="2400" dirty="0" smtClean="0">
              <a:latin typeface="+mj-lt"/>
              <a:cs typeface="Times New Roman" pitchFamily="18" charset="0"/>
            </a:endParaRPr>
          </a:p>
        </p:txBody>
      </p:sp>
      <p:sp>
        <p:nvSpPr>
          <p:cNvPr id="6" name="Rectangle 5"/>
          <p:cNvSpPr/>
          <p:nvPr/>
        </p:nvSpPr>
        <p:spPr>
          <a:xfrm>
            <a:off x="546100" y="1980337"/>
            <a:ext cx="7620000" cy="3323987"/>
          </a:xfrm>
          <a:prstGeom prst="rect">
            <a:avLst/>
          </a:prstGeom>
        </p:spPr>
        <p:txBody>
          <a:bodyPr wrap="square">
            <a:spAutoFit/>
          </a:bodyPr>
          <a:lstStyle/>
          <a:p>
            <a:pPr algn="just"/>
            <a:r>
              <a:rPr lang="en-US" sz="3000" dirty="0">
                <a:latin typeface="Times New Roman" panose="02020603050405020304" pitchFamily="18" charset="0"/>
                <a:cs typeface="Times New Roman" panose="02020603050405020304" pitchFamily="18" charset="0"/>
              </a:rPr>
              <a:t>Several methods are available to evaluate censuses, including comparison of census results with data from other sources like </a:t>
            </a:r>
            <a:r>
              <a:rPr lang="en-US" sz="3000" dirty="0" smtClean="0">
                <a:latin typeface="Times New Roman" panose="02020603050405020304" pitchFamily="18" charset="0"/>
                <a:cs typeface="Times New Roman" panose="02020603050405020304" pitchFamily="18" charset="0"/>
              </a:rPr>
              <a:t>previous census or </a:t>
            </a:r>
            <a:r>
              <a:rPr lang="en-US" sz="3000" dirty="0">
                <a:latin typeface="Times New Roman" panose="02020603050405020304" pitchFamily="18" charset="0"/>
                <a:cs typeface="Times New Roman" panose="02020603050405020304" pitchFamily="18" charset="0"/>
              </a:rPr>
              <a:t>vital registration and matching census responses with responses from interviews conducted during </a:t>
            </a:r>
            <a:r>
              <a:rPr lang="en-US" sz="3000" dirty="0" smtClean="0">
                <a:latin typeface="Times New Roman" panose="02020603050405020304" pitchFamily="18" charset="0"/>
                <a:cs typeface="Times New Roman" panose="02020603050405020304" pitchFamily="18" charset="0"/>
              </a:rPr>
              <a:t>Census. Post Survey- PSC</a:t>
            </a:r>
            <a:endParaRPr lang="en-US" sz="3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933287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werpoint Slides-0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8843"/>
            <a:ext cx="9144000" cy="6472221"/>
          </a:xfrm>
          <a:prstGeom prst="rect">
            <a:avLst/>
          </a:prstGeom>
        </p:spPr>
      </p:pic>
      <p:sp>
        <p:nvSpPr>
          <p:cNvPr id="2" name="Title 1"/>
          <p:cNvSpPr>
            <a:spLocks noGrp="1"/>
          </p:cNvSpPr>
          <p:nvPr>
            <p:ph type="title"/>
          </p:nvPr>
        </p:nvSpPr>
        <p:spPr/>
        <p:txBody>
          <a:bodyPr>
            <a:noAutofit/>
          </a:bodyPr>
          <a:lstStyle/>
          <a:p>
            <a:r>
              <a:rPr lang="en-US" sz="3600" b="1" dirty="0">
                <a:solidFill>
                  <a:srgbClr val="009900"/>
                </a:solidFill>
              </a:rPr>
              <a:t>Introduction </a:t>
            </a:r>
          </a:p>
        </p:txBody>
      </p:sp>
      <p:sp>
        <p:nvSpPr>
          <p:cNvPr id="3" name="Content Placeholder 2"/>
          <p:cNvSpPr>
            <a:spLocks noGrp="1"/>
          </p:cNvSpPr>
          <p:nvPr>
            <p:ph idx="1"/>
          </p:nvPr>
        </p:nvSpPr>
        <p:spPr>
          <a:xfrm>
            <a:off x="457200" y="1443038"/>
            <a:ext cx="8229600" cy="4525963"/>
          </a:xfrm>
        </p:spPr>
        <p:txBody>
          <a:bodyPr>
            <a:normAutofit fontScale="70000" lnSpcReduction="20000"/>
          </a:bodyPr>
          <a:lstStyle/>
          <a:p>
            <a:pPr marL="0" indent="0" algn="just">
              <a:buNone/>
            </a:pPr>
            <a:r>
              <a:rPr lang="en-US" dirty="0" smtClean="0">
                <a:latin typeface="Times New Roman" panose="02020603050405020304" pitchFamily="18" charset="0"/>
                <a:cs typeface="Times New Roman" panose="02020603050405020304" pitchFamily="18" charset="0"/>
              </a:rPr>
              <a:t>The PSC is tool of </a:t>
            </a:r>
            <a:r>
              <a:rPr lang="en-US" dirty="0">
                <a:latin typeface="Times New Roman" panose="02020603050405020304" pitchFamily="18" charset="0"/>
                <a:cs typeface="Times New Roman" panose="02020603050405020304" pitchFamily="18" charset="0"/>
              </a:rPr>
              <a:t>evaluating censuses, considering that censuses are regularly contain 3 steps </a:t>
            </a:r>
            <a:r>
              <a:rPr lang="en-US" dirty="0" smtClean="0">
                <a:latin typeface="Times New Roman" panose="02020603050405020304" pitchFamily="18" charset="0"/>
                <a:cs typeface="Times New Roman" panose="02020603050405020304" pitchFamily="18" charset="0"/>
              </a:rPr>
              <a:t>:</a:t>
            </a:r>
          </a:p>
          <a:p>
            <a:pPr marL="0" indent="0" algn="just">
              <a:buNone/>
            </a:pPr>
            <a:endParaRPr lang="en-US" dirty="0">
              <a:latin typeface="Times New Roman" panose="02020603050405020304" pitchFamily="18" charset="0"/>
              <a:cs typeface="Times New Roman" panose="02020603050405020304" pitchFamily="18" charset="0"/>
            </a:endParaRPr>
          </a:p>
          <a:p>
            <a:pPr lvl="0" algn="just"/>
            <a:r>
              <a:rPr lang="en-US" sz="2400" dirty="0">
                <a:latin typeface="Times New Roman" panose="02020603050405020304" pitchFamily="18" charset="0"/>
                <a:cs typeface="Times New Roman" panose="02020603050405020304" pitchFamily="18" charset="0"/>
              </a:rPr>
              <a:t>Counting house units </a:t>
            </a:r>
          </a:p>
          <a:p>
            <a:pPr lvl="0" algn="just"/>
            <a:r>
              <a:rPr lang="en-US" sz="2400" dirty="0">
                <a:latin typeface="Times New Roman" panose="02020603050405020304" pitchFamily="18" charset="0"/>
                <a:cs typeface="Times New Roman" panose="02020603050405020304" pitchFamily="18" charset="0"/>
              </a:rPr>
              <a:t>Counting establishments </a:t>
            </a:r>
          </a:p>
          <a:p>
            <a:pPr lvl="0" algn="just"/>
            <a:r>
              <a:rPr lang="en-US" sz="2400" dirty="0">
                <a:latin typeface="Times New Roman" panose="02020603050405020304" pitchFamily="18" charset="0"/>
                <a:cs typeface="Times New Roman" panose="02020603050405020304" pitchFamily="18" charset="0"/>
              </a:rPr>
              <a:t>Counting population</a:t>
            </a:r>
            <a:r>
              <a:rPr lang="en-US" dirty="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lvl="0" algn="just"/>
            <a:endParaRPr lang="en-US" dirty="0">
              <a:latin typeface="Times New Roman" panose="02020603050405020304" pitchFamily="18" charset="0"/>
              <a:cs typeface="Times New Roman" panose="02020603050405020304" pitchFamily="18" charset="0"/>
            </a:endParaRPr>
          </a:p>
          <a:p>
            <a:pPr marL="0" indent="0" algn="just">
              <a:buNone/>
            </a:pPr>
            <a:r>
              <a:rPr lang="en-US" dirty="0">
                <a:latin typeface="Times New Roman" panose="02020603050405020304" pitchFamily="18" charset="0"/>
                <a:cs typeface="Times New Roman" panose="02020603050405020304" pitchFamily="18" charset="0"/>
              </a:rPr>
              <a:t>In SESRI we only concern about the first step </a:t>
            </a: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counting </a:t>
            </a:r>
            <a:r>
              <a:rPr lang="en-US" dirty="0" smtClean="0">
                <a:latin typeface="Times New Roman" panose="02020603050405020304" pitchFamily="18" charset="0"/>
                <a:cs typeface="Times New Roman" panose="02020603050405020304" pitchFamily="18" charset="0"/>
              </a:rPr>
              <a:t>and update house units addresses), </a:t>
            </a:r>
            <a:r>
              <a:rPr lang="en-US" dirty="0">
                <a:latin typeface="Times New Roman" panose="02020603050405020304" pitchFamily="18" charset="0"/>
                <a:cs typeface="Times New Roman" panose="02020603050405020304" pitchFamily="18" charset="0"/>
              </a:rPr>
              <a:t>however due </a:t>
            </a:r>
            <a:r>
              <a:rPr lang="en-US" dirty="0" smtClean="0">
                <a:latin typeface="Times New Roman" panose="02020603050405020304" pitchFamily="18" charset="0"/>
                <a:cs typeface="Times New Roman" panose="02020603050405020304" pitchFamily="18" charset="0"/>
              </a:rPr>
              <a:t>to sample </a:t>
            </a:r>
            <a:r>
              <a:rPr lang="en-US" dirty="0">
                <a:latin typeface="Times New Roman" panose="02020603050405020304" pitchFamily="18" charset="0"/>
                <a:cs typeface="Times New Roman" panose="02020603050405020304" pitchFamily="18" charset="0"/>
              </a:rPr>
              <a:t>purposes we  add only  one question about house units tenant nationality </a:t>
            </a:r>
            <a:r>
              <a:rPr lang="en-US" dirty="0" smtClean="0">
                <a:latin typeface="Times New Roman" panose="02020603050405020304" pitchFamily="18" charset="0"/>
                <a:cs typeface="Times New Roman" panose="02020603050405020304" pitchFamily="18" charset="0"/>
              </a:rPr>
              <a:t>? (Q&amp;E or L)</a:t>
            </a:r>
            <a:endParaRPr lang="en-US" dirty="0">
              <a:latin typeface="Times New Roman" panose="02020603050405020304" pitchFamily="18" charset="0"/>
              <a:cs typeface="Times New Roman" panose="02020603050405020304" pitchFamily="18" charset="0"/>
            </a:endParaRPr>
          </a:p>
          <a:p>
            <a:pPr marL="0" indent="0" algn="just">
              <a:buNone/>
            </a:pPr>
            <a:r>
              <a:rPr lang="en-US" dirty="0" smtClean="0">
                <a:latin typeface="Times New Roman" panose="02020603050405020304" pitchFamily="18" charset="0"/>
                <a:cs typeface="Times New Roman" panose="02020603050405020304" pitchFamily="18" charset="0"/>
              </a:rPr>
              <a:t>So to evaluate SESRI house units Frame  we develop  in SESRI  (Post Frame Survey  PFS), as a </a:t>
            </a:r>
            <a:r>
              <a:rPr lang="en-US" dirty="0">
                <a:latin typeface="Times New Roman" panose="02020603050405020304" pitchFamily="18" charset="0"/>
                <a:cs typeface="Times New Roman" panose="02020603050405020304" pitchFamily="18" charset="0"/>
              </a:rPr>
              <a:t>major tool </a:t>
            </a:r>
            <a:r>
              <a:rPr lang="en-US" dirty="0" smtClean="0">
                <a:latin typeface="Times New Roman" panose="02020603050405020304" pitchFamily="18" charset="0"/>
                <a:cs typeface="Times New Roman" panose="02020603050405020304" pitchFamily="18" charset="0"/>
              </a:rPr>
              <a:t>instead </a:t>
            </a:r>
            <a:r>
              <a:rPr lang="en-US" dirty="0">
                <a:latin typeface="Times New Roman" panose="02020603050405020304" pitchFamily="18" charset="0"/>
                <a:cs typeface="Times New Roman" panose="02020603050405020304" pitchFamily="18" charset="0"/>
              </a:rPr>
              <a:t>of the Post Census Survey – </a:t>
            </a:r>
            <a:r>
              <a:rPr lang="en-US" dirty="0" smtClean="0">
                <a:latin typeface="Times New Roman" panose="02020603050405020304" pitchFamily="18" charset="0"/>
                <a:cs typeface="Times New Roman" panose="02020603050405020304" pitchFamily="18" charset="0"/>
              </a:rPr>
              <a:t>PCS, reverting the same methodology but different tools </a:t>
            </a:r>
            <a:endParaRPr lang="en-US" dirty="0">
              <a:latin typeface="Times New Roman" panose="02020603050405020304" pitchFamily="18" charset="0"/>
              <a:cs typeface="Times New Roman" panose="02020603050405020304" pitchFamily="18" charset="0"/>
            </a:endParaRPr>
          </a:p>
        </p:txBody>
      </p:sp>
      <p:graphicFrame>
        <p:nvGraphicFramePr>
          <p:cNvPr id="5" name="Chart 4"/>
          <p:cNvGraphicFramePr/>
          <p:nvPr>
            <p:extLst>
              <p:ext uri="{D42A27DB-BD31-4B8C-83A1-F6EECF244321}">
                <p14:modId xmlns:p14="http://schemas.microsoft.com/office/powerpoint/2010/main" val="3091489500"/>
              </p:ext>
            </p:extLst>
          </p:nvPr>
        </p:nvGraphicFramePr>
        <p:xfrm>
          <a:off x="32804100" y="13038762"/>
          <a:ext cx="10134600" cy="4014449"/>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575952" y="1752048"/>
            <a:ext cx="5290457" cy="369332"/>
          </a:xfrm>
          <a:prstGeom prst="rect">
            <a:avLst/>
          </a:prstGeom>
        </p:spPr>
        <p:txBody>
          <a:bodyPr wrap="square">
            <a:spAutoFit/>
          </a:bodyPr>
          <a:lstStyle/>
          <a:p>
            <a:pPr defTabSz="4389438" eaLnBrk="0" hangingPunct="0">
              <a:defRPr/>
            </a:pPr>
            <a:endParaRPr lang="en-US" b="1" dirty="0">
              <a:latin typeface="Times New Roman" pitchFamily="18" charset="0"/>
              <a:cs typeface="Times New Roman" pitchFamily="18" charset="0"/>
            </a:endParaRPr>
          </a:p>
        </p:txBody>
      </p:sp>
    </p:spTree>
    <p:extLst>
      <p:ext uri="{BB962C8B-B14F-4D97-AF65-F5344CB8AC3E}">
        <p14:creationId xmlns:p14="http://schemas.microsoft.com/office/powerpoint/2010/main" val="18736442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werpoint Slides-0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8843"/>
            <a:ext cx="9144000" cy="6472221"/>
          </a:xfrm>
          <a:prstGeom prst="rect">
            <a:avLst/>
          </a:prstGeom>
        </p:spPr>
      </p:pic>
      <p:sp>
        <p:nvSpPr>
          <p:cNvPr id="2" name="Title 1"/>
          <p:cNvSpPr>
            <a:spLocks noGrp="1"/>
          </p:cNvSpPr>
          <p:nvPr>
            <p:ph type="title"/>
          </p:nvPr>
        </p:nvSpPr>
        <p:spPr/>
        <p:txBody>
          <a:bodyPr>
            <a:noAutofit/>
          </a:bodyPr>
          <a:lstStyle/>
          <a:p>
            <a:r>
              <a:rPr lang="en-US" sz="3600" b="1" dirty="0">
                <a:solidFill>
                  <a:srgbClr val="009900"/>
                </a:solidFill>
              </a:rPr>
              <a:t>Introduction </a:t>
            </a: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a:p>
        </p:txBody>
      </p:sp>
      <p:graphicFrame>
        <p:nvGraphicFramePr>
          <p:cNvPr id="5" name="Chart 4"/>
          <p:cNvGraphicFramePr/>
          <p:nvPr>
            <p:extLst>
              <p:ext uri="{D42A27DB-BD31-4B8C-83A1-F6EECF244321}">
                <p14:modId xmlns:p14="http://schemas.microsoft.com/office/powerpoint/2010/main" val="3852529597"/>
              </p:ext>
            </p:extLst>
          </p:nvPr>
        </p:nvGraphicFramePr>
        <p:xfrm>
          <a:off x="32804100" y="13038762"/>
          <a:ext cx="10134600" cy="4014449"/>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575952" y="1752048"/>
            <a:ext cx="5290457" cy="369332"/>
          </a:xfrm>
          <a:prstGeom prst="rect">
            <a:avLst/>
          </a:prstGeom>
        </p:spPr>
        <p:txBody>
          <a:bodyPr wrap="square">
            <a:spAutoFit/>
          </a:bodyPr>
          <a:lstStyle/>
          <a:p>
            <a:pPr defTabSz="4389438" eaLnBrk="0" hangingPunct="0">
              <a:defRPr/>
            </a:pPr>
            <a:endParaRPr lang="en-US" b="1" dirty="0">
              <a:latin typeface="Times New Roman" pitchFamily="18" charset="0"/>
              <a:cs typeface="Times New Roman" pitchFamily="18" charset="0"/>
            </a:endParaRPr>
          </a:p>
        </p:txBody>
      </p:sp>
      <p:sp>
        <p:nvSpPr>
          <p:cNvPr id="6" name="Rectangle 5"/>
          <p:cNvSpPr/>
          <p:nvPr/>
        </p:nvSpPr>
        <p:spPr>
          <a:xfrm>
            <a:off x="457200" y="1582341"/>
            <a:ext cx="8229600" cy="4493666"/>
          </a:xfrm>
          <a:prstGeom prst="rect">
            <a:avLst/>
          </a:prstGeom>
        </p:spPr>
        <p:txBody>
          <a:bodyPr wrap="square">
            <a:spAutoFit/>
          </a:bodyPr>
          <a:lstStyle/>
          <a:p>
            <a:pPr algn="just">
              <a:lnSpc>
                <a:spcPct val="80000"/>
              </a:lnSpc>
              <a:spcBef>
                <a:spcPct val="20000"/>
              </a:spcBef>
            </a:pPr>
            <a:r>
              <a:rPr lang="en-US" sz="2800" dirty="0">
                <a:latin typeface="Times New Roman" panose="02020603050405020304" pitchFamily="18" charset="0"/>
                <a:cs typeface="Times New Roman" panose="02020603050405020304" pitchFamily="18" charset="0"/>
              </a:rPr>
              <a:t>Basically, the PFS is an independent survey that repeats frame update. The survey results are compared with house units frame </a:t>
            </a:r>
            <a:r>
              <a:rPr lang="en-US" sz="2800" dirty="0" smtClean="0">
                <a:latin typeface="Times New Roman" panose="02020603050405020304" pitchFamily="18" charset="0"/>
                <a:cs typeface="Times New Roman" panose="02020603050405020304" pitchFamily="18" charset="0"/>
              </a:rPr>
              <a:t>results</a:t>
            </a:r>
            <a:r>
              <a:rPr lang="en-US" sz="2800" dirty="0">
                <a:latin typeface="Times New Roman" panose="02020603050405020304" pitchFamily="18" charset="0"/>
                <a:cs typeface="Times New Roman" panose="02020603050405020304" pitchFamily="18" charset="0"/>
              </a:rPr>
              <a:t>, permitting estimates to be made of :</a:t>
            </a:r>
          </a:p>
          <a:p>
            <a:pPr marL="514350" lvl="0" indent="-514350" algn="just">
              <a:lnSpc>
                <a:spcPct val="80000"/>
              </a:lnSpc>
              <a:spcBef>
                <a:spcPct val="20000"/>
              </a:spcBef>
              <a:buFont typeface="Wingdings" panose="05000000000000000000" pitchFamily="2" charset="2"/>
              <a:buChar char="ü"/>
            </a:pPr>
            <a:r>
              <a:rPr lang="en-US" sz="28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coverage and</a:t>
            </a:r>
          </a:p>
          <a:p>
            <a:pPr marL="457200" lvl="0" indent="-457200" algn="just">
              <a:lnSpc>
                <a:spcPct val="80000"/>
              </a:lnSpc>
              <a:spcBef>
                <a:spcPct val="20000"/>
              </a:spcBef>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 content  errors. </a:t>
            </a:r>
          </a:p>
          <a:p>
            <a:pPr algn="just">
              <a:lnSpc>
                <a:spcPct val="80000"/>
              </a:lnSpc>
              <a:spcBef>
                <a:spcPct val="20000"/>
              </a:spcBef>
            </a:pPr>
            <a:r>
              <a:rPr lang="en-US" sz="2800" dirty="0">
                <a:latin typeface="Times New Roman" panose="02020603050405020304" pitchFamily="18" charset="0"/>
                <a:cs typeface="Times New Roman" panose="02020603050405020304" pitchFamily="18" charset="0"/>
              </a:rPr>
              <a:t>Coverage errors refer to house units missed in the census or incorrectly included, while content errors evaluate response quality of selected questions. The PFS allows SESRI to uncover deficiencies in the methodology of the frame update and make adjustments for future censuses</a:t>
            </a:r>
            <a:r>
              <a:rPr lang="en-US" sz="2800" dirty="0"/>
              <a:t>. </a:t>
            </a:r>
          </a:p>
        </p:txBody>
      </p:sp>
    </p:spTree>
    <p:extLst>
      <p:ext uri="{BB962C8B-B14F-4D97-AF65-F5344CB8AC3E}">
        <p14:creationId xmlns:p14="http://schemas.microsoft.com/office/powerpoint/2010/main" val="15004110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werpoint Slides-0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8843"/>
            <a:ext cx="9144000" cy="6472221"/>
          </a:xfrm>
          <a:prstGeom prst="rect">
            <a:avLst/>
          </a:prstGeom>
        </p:spPr>
      </p:pic>
      <p:sp>
        <p:nvSpPr>
          <p:cNvPr id="2" name="Title 1"/>
          <p:cNvSpPr>
            <a:spLocks noGrp="1"/>
          </p:cNvSpPr>
          <p:nvPr>
            <p:ph type="title"/>
          </p:nvPr>
        </p:nvSpPr>
        <p:spPr/>
        <p:txBody>
          <a:bodyPr>
            <a:noAutofit/>
          </a:bodyPr>
          <a:lstStyle/>
          <a:p>
            <a:r>
              <a:rPr lang="en-US" sz="3600" b="1" dirty="0">
                <a:solidFill>
                  <a:srgbClr val="009900"/>
                </a:solidFill>
              </a:rPr>
              <a:t>II     Objectives </a:t>
            </a:r>
          </a:p>
        </p:txBody>
      </p:sp>
      <p:sp>
        <p:nvSpPr>
          <p:cNvPr id="3" name="Content Placeholder 2"/>
          <p:cNvSpPr>
            <a:spLocks noGrp="1"/>
          </p:cNvSpPr>
          <p:nvPr>
            <p:ph idx="1"/>
          </p:nvPr>
        </p:nvSpPr>
        <p:spPr>
          <a:xfrm>
            <a:off x="457200" y="1446213"/>
            <a:ext cx="8229600" cy="4525963"/>
          </a:xfrm>
        </p:spPr>
        <p:txBody>
          <a:bodyPr>
            <a:normAutofit fontScale="85000" lnSpcReduction="10000"/>
          </a:bodyPr>
          <a:lstStyle/>
          <a:p>
            <a:pPr marL="0" indent="0">
              <a:buNone/>
            </a:pPr>
            <a:r>
              <a:rPr lang="en-US" dirty="0">
                <a:latin typeface="Times New Roman" panose="02020603050405020304" pitchFamily="18" charset="0"/>
                <a:cs typeface="Times New Roman" panose="02020603050405020304" pitchFamily="18" charset="0"/>
              </a:rPr>
              <a:t>The PFS will be useful to develop a good field work plan for future survey, in term of measuring time to search and reach selected household units as well as allowing estimating the accuracy of the house unit’s frame; we can say that the survey objectives are as </a:t>
            </a:r>
            <a:r>
              <a:rPr lang="en-US" dirty="0" smtClean="0">
                <a:latin typeface="Times New Roman" panose="02020603050405020304" pitchFamily="18" charset="0"/>
                <a:cs typeface="Times New Roman" panose="02020603050405020304" pitchFamily="18" charset="0"/>
              </a:rPr>
              <a:t>follow :</a:t>
            </a: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 </a:t>
            </a:r>
          </a:p>
          <a:p>
            <a:pPr lvl="0">
              <a:buFont typeface="Wingdings" panose="05000000000000000000" pitchFamily="2" charset="2"/>
              <a:buChar char="Ø"/>
            </a:pPr>
            <a:r>
              <a:rPr lang="en-US" sz="2600" dirty="0" smtClean="0">
                <a:latin typeface="Times New Roman" panose="02020603050405020304" pitchFamily="18" charset="0"/>
                <a:cs typeface="Times New Roman" panose="02020603050405020304" pitchFamily="18" charset="0"/>
              </a:rPr>
              <a:t>- To </a:t>
            </a:r>
            <a:r>
              <a:rPr lang="en-US" sz="2600" dirty="0">
                <a:latin typeface="Times New Roman" panose="02020603050405020304" pitchFamily="18" charset="0"/>
                <a:cs typeface="Times New Roman" panose="02020603050405020304" pitchFamily="18" charset="0"/>
              </a:rPr>
              <a:t>estimate the coverage percentage of house units in the frame clusters.</a:t>
            </a:r>
          </a:p>
          <a:p>
            <a:pPr lvl="0">
              <a:buFont typeface="Wingdings" panose="05000000000000000000" pitchFamily="2" charset="2"/>
              <a:buChar char="Ø"/>
            </a:pPr>
            <a:r>
              <a:rPr lang="en-US" sz="2600" dirty="0" smtClean="0">
                <a:latin typeface="Times New Roman" panose="02020603050405020304" pitchFamily="18" charset="0"/>
                <a:cs typeface="Times New Roman" panose="02020603050405020304" pitchFamily="18" charset="0"/>
              </a:rPr>
              <a:t>- To </a:t>
            </a:r>
            <a:r>
              <a:rPr lang="en-US" sz="2600" dirty="0">
                <a:latin typeface="Times New Roman" panose="02020603050405020304" pitchFamily="18" charset="0"/>
                <a:cs typeface="Times New Roman" panose="02020603050405020304" pitchFamily="18" charset="0"/>
              </a:rPr>
              <a:t>estimate the accuracy of house units addresses </a:t>
            </a:r>
          </a:p>
          <a:p>
            <a:pPr lvl="0">
              <a:buFont typeface="Wingdings" panose="05000000000000000000" pitchFamily="2" charset="2"/>
              <a:buChar char="Ø"/>
            </a:pPr>
            <a:r>
              <a:rPr lang="en-US" sz="2600" dirty="0" smtClean="0">
                <a:latin typeface="Times New Roman" panose="02020603050405020304" pitchFamily="18" charset="0"/>
                <a:cs typeface="Times New Roman" panose="02020603050405020304" pitchFamily="18" charset="0"/>
              </a:rPr>
              <a:t>- To </a:t>
            </a:r>
            <a:r>
              <a:rPr lang="en-US" sz="2600" dirty="0">
                <a:latin typeface="Times New Roman" panose="02020603050405020304" pitchFamily="18" charset="0"/>
                <a:cs typeface="Times New Roman" panose="02020603050405020304" pitchFamily="18" charset="0"/>
              </a:rPr>
              <a:t>evaluate the Geographic Information System (GIS) accuracy.</a:t>
            </a:r>
          </a:p>
          <a:p>
            <a:pPr lvl="0">
              <a:buFont typeface="Wingdings" panose="05000000000000000000" pitchFamily="2" charset="2"/>
              <a:buChar char="Ø"/>
            </a:pPr>
            <a:r>
              <a:rPr lang="en-US" sz="2600" dirty="0" smtClean="0">
                <a:latin typeface="Times New Roman" panose="02020603050405020304" pitchFamily="18" charset="0"/>
                <a:cs typeface="Times New Roman" panose="02020603050405020304" pitchFamily="18" charset="0"/>
              </a:rPr>
              <a:t>- To </a:t>
            </a:r>
            <a:r>
              <a:rPr lang="en-US" sz="2600" dirty="0">
                <a:latin typeface="Times New Roman" panose="02020603050405020304" pitchFamily="18" charset="0"/>
                <a:cs typeface="Times New Roman" panose="02020603050405020304" pitchFamily="18" charset="0"/>
              </a:rPr>
              <a:t>estimate content errors </a:t>
            </a:r>
          </a:p>
          <a:p>
            <a:pPr marL="0" indent="0">
              <a:buNone/>
            </a:pPr>
            <a:endParaRPr lang="en-US" dirty="0" smtClean="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graphicFrame>
        <p:nvGraphicFramePr>
          <p:cNvPr id="5" name="Chart 4"/>
          <p:cNvGraphicFramePr/>
          <p:nvPr>
            <p:extLst>
              <p:ext uri="{D42A27DB-BD31-4B8C-83A1-F6EECF244321}">
                <p14:modId xmlns:p14="http://schemas.microsoft.com/office/powerpoint/2010/main" val="2751331711"/>
              </p:ext>
            </p:extLst>
          </p:nvPr>
        </p:nvGraphicFramePr>
        <p:xfrm>
          <a:off x="32804100" y="13038762"/>
          <a:ext cx="10134600" cy="4014449"/>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575952" y="1752048"/>
            <a:ext cx="5290457" cy="369332"/>
          </a:xfrm>
          <a:prstGeom prst="rect">
            <a:avLst/>
          </a:prstGeom>
        </p:spPr>
        <p:txBody>
          <a:bodyPr wrap="square">
            <a:spAutoFit/>
          </a:bodyPr>
          <a:lstStyle/>
          <a:p>
            <a:pPr defTabSz="4389438" eaLnBrk="0" hangingPunct="0">
              <a:defRPr/>
            </a:pPr>
            <a:endParaRPr lang="en-US" b="1" dirty="0">
              <a:latin typeface="Times New Roman" pitchFamily="18" charset="0"/>
              <a:cs typeface="Times New Roman" pitchFamily="18" charset="0"/>
            </a:endParaRPr>
          </a:p>
        </p:txBody>
      </p:sp>
    </p:spTree>
    <p:extLst>
      <p:ext uri="{BB962C8B-B14F-4D97-AF65-F5344CB8AC3E}">
        <p14:creationId xmlns:p14="http://schemas.microsoft.com/office/powerpoint/2010/main" val="26616043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werpoint Slides-0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8843"/>
            <a:ext cx="9144000" cy="6472221"/>
          </a:xfrm>
          <a:prstGeom prst="rect">
            <a:avLst/>
          </a:prstGeom>
        </p:spPr>
      </p:pic>
      <p:sp>
        <p:nvSpPr>
          <p:cNvPr id="2" name="Title 1"/>
          <p:cNvSpPr>
            <a:spLocks noGrp="1"/>
          </p:cNvSpPr>
          <p:nvPr>
            <p:ph type="title"/>
          </p:nvPr>
        </p:nvSpPr>
        <p:spPr/>
        <p:txBody>
          <a:bodyPr>
            <a:noAutofit/>
          </a:bodyPr>
          <a:lstStyle/>
          <a:p>
            <a:r>
              <a:rPr lang="en-US" sz="3600" b="1" dirty="0">
                <a:solidFill>
                  <a:srgbClr val="009900"/>
                </a:solidFill>
              </a:rPr>
              <a:t>III    </a:t>
            </a:r>
            <a:r>
              <a:rPr lang="en-US" sz="3600" b="1" dirty="0" smtClean="0">
                <a:solidFill>
                  <a:srgbClr val="009900"/>
                </a:solidFill>
              </a:rPr>
              <a:t>Method</a:t>
            </a:r>
            <a:r>
              <a:rPr lang="en-US" sz="3600" dirty="0"/>
              <a:t/>
            </a:r>
            <a:br>
              <a:rPr lang="en-US" sz="3600" dirty="0"/>
            </a:br>
            <a:endParaRPr lang="en-US" sz="3600" b="1" dirty="0">
              <a:solidFill>
                <a:srgbClr val="009900"/>
              </a:solidFill>
            </a:endParaRPr>
          </a:p>
        </p:txBody>
      </p:sp>
      <p:sp>
        <p:nvSpPr>
          <p:cNvPr id="3" name="Content Placeholder 2"/>
          <p:cNvSpPr>
            <a:spLocks noGrp="1"/>
          </p:cNvSpPr>
          <p:nvPr>
            <p:ph idx="1"/>
          </p:nvPr>
        </p:nvSpPr>
        <p:spPr>
          <a:xfrm>
            <a:off x="457200" y="1417638"/>
            <a:ext cx="8229600" cy="4525963"/>
          </a:xfrm>
        </p:spPr>
        <p:txBody>
          <a:bodyPr>
            <a:noAutofit/>
          </a:bodyPr>
          <a:lstStyle/>
          <a:p>
            <a:pPr algn="just"/>
            <a:r>
              <a:rPr lang="en-US" sz="2200" b="1" dirty="0">
                <a:latin typeface="Times New Roman" panose="02020603050405020304" pitchFamily="18" charset="0"/>
                <a:cs typeface="Times New Roman" panose="02020603050405020304" pitchFamily="18" charset="0"/>
              </a:rPr>
              <a:t>To </a:t>
            </a:r>
            <a:r>
              <a:rPr lang="en-US" sz="2200" dirty="0">
                <a:latin typeface="Times New Roman" panose="02020603050405020304" pitchFamily="18" charset="0"/>
                <a:cs typeface="Times New Roman" panose="02020603050405020304" pitchFamily="18" charset="0"/>
              </a:rPr>
              <a:t>estimate the </a:t>
            </a:r>
            <a:r>
              <a:rPr lang="en-US" sz="2200" b="1" dirty="0">
                <a:latin typeface="Times New Roman" panose="02020603050405020304" pitchFamily="18" charset="0"/>
                <a:cs typeface="Times New Roman" panose="02020603050405020304" pitchFamily="18" charset="0"/>
              </a:rPr>
              <a:t>coverage </a:t>
            </a:r>
            <a:r>
              <a:rPr lang="en-US" sz="2200" dirty="0">
                <a:latin typeface="Times New Roman" panose="02020603050405020304" pitchFamily="18" charset="0"/>
                <a:cs typeface="Times New Roman" panose="02020603050405020304" pitchFamily="18" charset="0"/>
              </a:rPr>
              <a:t>of house unit’s frame, we will take randomly a sample of </a:t>
            </a:r>
            <a:r>
              <a:rPr lang="en-US" sz="2200" dirty="0" smtClean="0">
                <a:latin typeface="Times New Roman" panose="02020603050405020304" pitchFamily="18" charset="0"/>
                <a:cs typeface="Times New Roman" panose="02020603050405020304" pitchFamily="18" charset="0"/>
              </a:rPr>
              <a:t>73 frame </a:t>
            </a:r>
            <a:r>
              <a:rPr lang="en-US" sz="2200" dirty="0">
                <a:latin typeface="Times New Roman" panose="02020603050405020304" pitchFamily="18" charset="0"/>
                <a:cs typeface="Times New Roman" panose="02020603050405020304" pitchFamily="18" charset="0"/>
              </a:rPr>
              <a:t>blocks that have been counted in the last frame, distributed to each of the 98 areas, which constitute the geographical areas of the State of Qatar, this number of blocks represent </a:t>
            </a:r>
            <a:r>
              <a:rPr lang="en-US" sz="2200" dirty="0" smtClean="0">
                <a:latin typeface="Times New Roman" panose="02020603050405020304" pitchFamily="18" charset="0"/>
                <a:cs typeface="Times New Roman" panose="02020603050405020304" pitchFamily="18" charset="0"/>
              </a:rPr>
              <a:t>about  3% </a:t>
            </a:r>
            <a:r>
              <a:rPr lang="en-US" sz="2200" dirty="0">
                <a:latin typeface="Times New Roman" panose="02020603050405020304" pitchFamily="18" charset="0"/>
                <a:cs typeface="Times New Roman" panose="02020603050405020304" pitchFamily="18" charset="0"/>
              </a:rPr>
              <a:t>from the total number of blocks, and compare the data between the PFS result and the frame update result and estimate </a:t>
            </a:r>
            <a:r>
              <a:rPr lang="en-US" sz="2200" dirty="0" smtClean="0">
                <a:latin typeface="Times New Roman" panose="02020603050405020304" pitchFamily="18" charset="0"/>
                <a:cs typeface="Times New Roman" panose="02020603050405020304" pitchFamily="18" charset="0"/>
              </a:rPr>
              <a:t>the </a:t>
            </a:r>
            <a:r>
              <a:rPr lang="en-US" sz="2200" dirty="0">
                <a:latin typeface="Times New Roman" panose="02020603050405020304" pitchFamily="18" charset="0"/>
                <a:cs typeface="Times New Roman" panose="02020603050405020304" pitchFamily="18" charset="0"/>
              </a:rPr>
              <a:t>differences, if any.</a:t>
            </a:r>
          </a:p>
          <a:p>
            <a:pPr algn="just"/>
            <a:r>
              <a:rPr lang="en-US" sz="2200" b="1" dirty="0">
                <a:latin typeface="Times New Roman" panose="02020603050405020304" pitchFamily="18" charset="0"/>
                <a:cs typeface="Times New Roman" panose="02020603050405020304" pitchFamily="18" charset="0"/>
              </a:rPr>
              <a:t>To</a:t>
            </a:r>
            <a:r>
              <a:rPr lang="en-US" sz="2200" dirty="0">
                <a:latin typeface="Times New Roman" panose="02020603050405020304" pitchFamily="18" charset="0"/>
                <a:cs typeface="Times New Roman" panose="02020603050405020304" pitchFamily="18" charset="0"/>
              </a:rPr>
              <a:t> estimate frame </a:t>
            </a:r>
            <a:r>
              <a:rPr lang="en-US" sz="2200" b="1" dirty="0">
                <a:latin typeface="Times New Roman" panose="02020603050405020304" pitchFamily="18" charset="0"/>
                <a:cs typeface="Times New Roman" panose="02020603050405020304" pitchFamily="18" charset="0"/>
              </a:rPr>
              <a:t>content</a:t>
            </a:r>
            <a:r>
              <a:rPr lang="en-US" sz="2200" dirty="0">
                <a:latin typeface="Times New Roman" panose="02020603050405020304" pitchFamily="18" charset="0"/>
                <a:cs typeface="Times New Roman" panose="02020603050405020304" pitchFamily="18" charset="0"/>
              </a:rPr>
              <a:t> errors and house unit’s addresses accuracy, we will select randomly a number of </a:t>
            </a:r>
            <a:r>
              <a:rPr lang="en-US" sz="2200" dirty="0" smtClean="0">
                <a:latin typeface="Times New Roman" panose="02020603050405020304" pitchFamily="18" charset="0"/>
                <a:cs typeface="Times New Roman" panose="02020603050405020304" pitchFamily="18" charset="0"/>
              </a:rPr>
              <a:t>700 </a:t>
            </a:r>
            <a:r>
              <a:rPr lang="en-US" sz="2200" dirty="0">
                <a:latin typeface="Times New Roman" panose="02020603050405020304" pitchFamily="18" charset="0"/>
                <a:cs typeface="Times New Roman" panose="02020603050405020304" pitchFamily="18" charset="0"/>
              </a:rPr>
              <a:t>house units from each Qatari and </a:t>
            </a:r>
            <a:r>
              <a:rPr lang="en-US" sz="2200" dirty="0" smtClean="0">
                <a:latin typeface="Times New Roman" panose="02020603050405020304" pitchFamily="18" charset="0"/>
                <a:cs typeface="Times New Roman" panose="02020603050405020304" pitchFamily="18" charset="0"/>
              </a:rPr>
              <a:t>Expat group, </a:t>
            </a:r>
            <a:r>
              <a:rPr lang="en-US" sz="2200" dirty="0">
                <a:latin typeface="Times New Roman" panose="02020603050405020304" pitchFamily="18" charset="0"/>
                <a:cs typeface="Times New Roman" panose="02020603050405020304" pitchFamily="18" charset="0"/>
              </a:rPr>
              <a:t>in addition to </a:t>
            </a:r>
            <a:r>
              <a:rPr lang="en-US" sz="2200" dirty="0" smtClean="0">
                <a:latin typeface="Times New Roman" panose="02020603050405020304" pitchFamily="18" charset="0"/>
                <a:cs typeface="Times New Roman" panose="02020603050405020304" pitchFamily="18" charset="0"/>
              </a:rPr>
              <a:t>250 </a:t>
            </a:r>
            <a:r>
              <a:rPr lang="en-US" sz="2200" dirty="0">
                <a:latin typeface="Times New Roman" panose="02020603050405020304" pitchFamily="18" charset="0"/>
                <a:cs typeface="Times New Roman" panose="02020603050405020304" pitchFamily="18" charset="0"/>
              </a:rPr>
              <a:t>labor camps, and try to obtain the information </a:t>
            </a:r>
            <a:r>
              <a:rPr lang="en-US" sz="2200" dirty="0" smtClean="0">
                <a:latin typeface="Times New Roman" panose="02020603050405020304" pitchFamily="18" charset="0"/>
                <a:cs typeface="Times New Roman" panose="02020603050405020304" pitchFamily="18" charset="0"/>
              </a:rPr>
              <a:t>about:</a:t>
            </a:r>
            <a:endParaRPr lang="en-US" sz="2200" dirty="0">
              <a:latin typeface="Times New Roman" panose="02020603050405020304" pitchFamily="18" charset="0"/>
              <a:cs typeface="Times New Roman" panose="02020603050405020304" pitchFamily="18" charset="0"/>
            </a:endParaRPr>
          </a:p>
          <a:p>
            <a:pPr marL="0" indent="0" algn="just">
              <a:buNone/>
            </a:pPr>
            <a:endParaRPr lang="en-US" sz="2200" dirty="0" smtClean="0">
              <a:latin typeface="Times New Roman" panose="02020603050405020304" pitchFamily="18" charset="0"/>
              <a:cs typeface="Times New Roman" panose="02020603050405020304" pitchFamily="18" charset="0"/>
            </a:endParaRPr>
          </a:p>
          <a:p>
            <a:pPr marL="0" indent="0" algn="just">
              <a:buNone/>
            </a:pPr>
            <a:endParaRPr lang="en-US" sz="2200" dirty="0">
              <a:latin typeface="Times New Roman" panose="02020603050405020304" pitchFamily="18" charset="0"/>
              <a:cs typeface="Times New Roman" panose="02020603050405020304" pitchFamily="18" charset="0"/>
            </a:endParaRPr>
          </a:p>
          <a:p>
            <a:pPr marL="0" indent="0" algn="just">
              <a:buNone/>
            </a:pPr>
            <a:endParaRPr lang="en-US" sz="2200" dirty="0">
              <a:latin typeface="Times New Roman" panose="02020603050405020304" pitchFamily="18" charset="0"/>
              <a:cs typeface="Times New Roman" panose="02020603050405020304" pitchFamily="18" charset="0"/>
            </a:endParaRPr>
          </a:p>
        </p:txBody>
      </p:sp>
      <p:graphicFrame>
        <p:nvGraphicFramePr>
          <p:cNvPr id="5" name="Chart 4"/>
          <p:cNvGraphicFramePr/>
          <p:nvPr>
            <p:extLst>
              <p:ext uri="{D42A27DB-BD31-4B8C-83A1-F6EECF244321}">
                <p14:modId xmlns:p14="http://schemas.microsoft.com/office/powerpoint/2010/main" val="1676462894"/>
              </p:ext>
            </p:extLst>
          </p:nvPr>
        </p:nvGraphicFramePr>
        <p:xfrm>
          <a:off x="32804100" y="13038762"/>
          <a:ext cx="10134600" cy="4014449"/>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575952" y="1752048"/>
            <a:ext cx="5290457" cy="369332"/>
          </a:xfrm>
          <a:prstGeom prst="rect">
            <a:avLst/>
          </a:prstGeom>
        </p:spPr>
        <p:txBody>
          <a:bodyPr wrap="square">
            <a:spAutoFit/>
          </a:bodyPr>
          <a:lstStyle/>
          <a:p>
            <a:pPr defTabSz="4389438" eaLnBrk="0" hangingPunct="0">
              <a:defRPr/>
            </a:pPr>
            <a:endParaRPr lang="en-US" b="1" dirty="0">
              <a:latin typeface="Times New Roman" pitchFamily="18" charset="0"/>
              <a:cs typeface="Times New Roman" pitchFamily="18" charset="0"/>
            </a:endParaRPr>
          </a:p>
        </p:txBody>
      </p:sp>
    </p:spTree>
    <p:extLst>
      <p:ext uri="{BB962C8B-B14F-4D97-AF65-F5344CB8AC3E}">
        <p14:creationId xmlns:p14="http://schemas.microsoft.com/office/powerpoint/2010/main" val="38864571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werpoint Slides-0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950" y="174093"/>
            <a:ext cx="9144000" cy="6472221"/>
          </a:xfrm>
          <a:prstGeom prst="rect">
            <a:avLst/>
          </a:prstGeom>
        </p:spPr>
      </p:pic>
      <p:sp>
        <p:nvSpPr>
          <p:cNvPr id="2" name="Title 1"/>
          <p:cNvSpPr>
            <a:spLocks noGrp="1"/>
          </p:cNvSpPr>
          <p:nvPr>
            <p:ph type="title"/>
          </p:nvPr>
        </p:nvSpPr>
        <p:spPr/>
        <p:txBody>
          <a:bodyPr>
            <a:noAutofit/>
          </a:bodyPr>
          <a:lstStyle/>
          <a:p>
            <a:r>
              <a:rPr lang="en-US" sz="3600" b="1" dirty="0">
                <a:solidFill>
                  <a:srgbClr val="009900"/>
                </a:solidFill>
              </a:rPr>
              <a:t>III    Method</a:t>
            </a:r>
            <a:r>
              <a:rPr lang="en-US" sz="3600" dirty="0"/>
              <a:t/>
            </a:r>
            <a:br>
              <a:rPr lang="en-US" sz="3600" dirty="0"/>
            </a:br>
            <a:endParaRPr lang="en-US" sz="3600" b="1" dirty="0">
              <a:solidFill>
                <a:srgbClr val="0099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a:p>
        </p:txBody>
      </p:sp>
      <p:graphicFrame>
        <p:nvGraphicFramePr>
          <p:cNvPr id="5" name="Chart 4"/>
          <p:cNvGraphicFramePr/>
          <p:nvPr>
            <p:extLst>
              <p:ext uri="{D42A27DB-BD31-4B8C-83A1-F6EECF244321}">
                <p14:modId xmlns:p14="http://schemas.microsoft.com/office/powerpoint/2010/main" val="1676462894"/>
              </p:ext>
            </p:extLst>
          </p:nvPr>
        </p:nvGraphicFramePr>
        <p:xfrm>
          <a:off x="32804100" y="13038762"/>
          <a:ext cx="10134600" cy="4014449"/>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575952" y="1752048"/>
            <a:ext cx="5290457" cy="369332"/>
          </a:xfrm>
          <a:prstGeom prst="rect">
            <a:avLst/>
          </a:prstGeom>
        </p:spPr>
        <p:txBody>
          <a:bodyPr wrap="square">
            <a:spAutoFit/>
          </a:bodyPr>
          <a:lstStyle/>
          <a:p>
            <a:pPr defTabSz="4389438" eaLnBrk="0" hangingPunct="0">
              <a:defRPr/>
            </a:pPr>
            <a:endParaRPr lang="en-US" b="1" dirty="0">
              <a:latin typeface="Times New Roman" pitchFamily="18" charset="0"/>
              <a:cs typeface="Times New Roman" pitchFamily="18" charset="0"/>
            </a:endParaRPr>
          </a:p>
        </p:txBody>
      </p:sp>
      <p:sp>
        <p:nvSpPr>
          <p:cNvPr id="6" name="Rectangle 5"/>
          <p:cNvSpPr/>
          <p:nvPr/>
        </p:nvSpPr>
        <p:spPr>
          <a:xfrm>
            <a:off x="575952" y="1883792"/>
            <a:ext cx="5653398" cy="2862322"/>
          </a:xfrm>
          <a:prstGeom prst="rect">
            <a:avLst/>
          </a:prstGeom>
        </p:spPr>
        <p:txBody>
          <a:bodyPr wrap="square">
            <a:spAutoFit/>
          </a:bodyPr>
          <a:lstStyle/>
          <a:p>
            <a:pPr marL="285750" lvl="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Street number </a:t>
            </a:r>
          </a:p>
          <a:p>
            <a:pPr marL="285750" lvl="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Street name </a:t>
            </a:r>
          </a:p>
          <a:p>
            <a:pPr marL="285750" lvl="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Municipality number </a:t>
            </a:r>
          </a:p>
          <a:p>
            <a:pPr marL="285750" lvl="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Electricity number </a:t>
            </a:r>
          </a:p>
          <a:p>
            <a:pPr marL="285750" lvl="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Building Type </a:t>
            </a:r>
          </a:p>
          <a:p>
            <a:pPr marL="285750" lvl="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Head of  household  nationality </a:t>
            </a:r>
          </a:p>
          <a:p>
            <a:pPr marL="285750" lvl="0" indent="-28575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Number </a:t>
            </a:r>
            <a:r>
              <a:rPr lang="en-US" sz="2000" dirty="0">
                <a:latin typeface="Times New Roman" panose="02020603050405020304" pitchFamily="18" charset="0"/>
                <a:cs typeface="Times New Roman" panose="02020603050405020304" pitchFamily="18" charset="0"/>
              </a:rPr>
              <a:t>of rooms in the labor </a:t>
            </a:r>
            <a:r>
              <a:rPr lang="en-US" sz="2000" dirty="0" smtClean="0">
                <a:latin typeface="Times New Roman" panose="02020603050405020304" pitchFamily="18" charset="0"/>
                <a:cs typeface="Times New Roman" panose="02020603050405020304" pitchFamily="18" charset="0"/>
              </a:rPr>
              <a:t>camp </a:t>
            </a:r>
            <a:endParaRPr lang="en-US" sz="2000" dirty="0">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Labor camp size (number of labors live in)</a:t>
            </a:r>
          </a:p>
          <a:p>
            <a:pPr marL="285750" lvl="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GIS point  (Latitude and longitude)</a:t>
            </a:r>
          </a:p>
        </p:txBody>
      </p:sp>
      <p:pic>
        <p:nvPicPr>
          <p:cNvPr id="8" name="Picture 19" descr="Z:\13_Survey Operations Office\Photo Library\بعض مسوحات 2013\DSC_0538.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10825" y="1600200"/>
            <a:ext cx="2665550" cy="162854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10826" y="3314953"/>
            <a:ext cx="2665550" cy="14311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864571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werpoint Slides-0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8843"/>
            <a:ext cx="9144000" cy="6472221"/>
          </a:xfrm>
          <a:prstGeom prst="rect">
            <a:avLst/>
          </a:prstGeom>
        </p:spPr>
      </p:pic>
      <p:sp>
        <p:nvSpPr>
          <p:cNvPr id="2" name="Title 1"/>
          <p:cNvSpPr>
            <a:spLocks noGrp="1"/>
          </p:cNvSpPr>
          <p:nvPr>
            <p:ph type="title"/>
          </p:nvPr>
        </p:nvSpPr>
        <p:spPr/>
        <p:txBody>
          <a:bodyPr>
            <a:noAutofit/>
          </a:bodyPr>
          <a:lstStyle/>
          <a:p>
            <a:r>
              <a:rPr lang="en-US" sz="3600" b="1" dirty="0">
                <a:solidFill>
                  <a:srgbClr val="009900"/>
                </a:solidFill>
              </a:rPr>
              <a:t>III    </a:t>
            </a:r>
            <a:r>
              <a:rPr lang="en-US" sz="3600" b="1" dirty="0" smtClean="0">
                <a:solidFill>
                  <a:srgbClr val="009900"/>
                </a:solidFill>
              </a:rPr>
              <a:t>Method</a:t>
            </a:r>
            <a:endParaRPr lang="en-US" sz="3600" b="1" dirty="0">
              <a:solidFill>
                <a:srgbClr val="0099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a:p>
        </p:txBody>
      </p:sp>
      <p:graphicFrame>
        <p:nvGraphicFramePr>
          <p:cNvPr id="5" name="Chart 4"/>
          <p:cNvGraphicFramePr/>
          <p:nvPr>
            <p:extLst>
              <p:ext uri="{D42A27DB-BD31-4B8C-83A1-F6EECF244321}">
                <p14:modId xmlns:p14="http://schemas.microsoft.com/office/powerpoint/2010/main" val="1676462894"/>
              </p:ext>
            </p:extLst>
          </p:nvPr>
        </p:nvGraphicFramePr>
        <p:xfrm>
          <a:off x="32804100" y="13038762"/>
          <a:ext cx="10134600" cy="4014449"/>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575952" y="1752048"/>
            <a:ext cx="5290457" cy="369332"/>
          </a:xfrm>
          <a:prstGeom prst="rect">
            <a:avLst/>
          </a:prstGeom>
        </p:spPr>
        <p:txBody>
          <a:bodyPr wrap="square">
            <a:spAutoFit/>
          </a:bodyPr>
          <a:lstStyle/>
          <a:p>
            <a:pPr defTabSz="4389438" eaLnBrk="0" hangingPunct="0">
              <a:defRPr/>
            </a:pPr>
            <a:endParaRPr lang="en-US" b="1" dirty="0">
              <a:latin typeface="Times New Roman" pitchFamily="18" charset="0"/>
              <a:cs typeface="Times New Roman" pitchFamily="18" charset="0"/>
            </a:endParaRPr>
          </a:p>
        </p:txBody>
      </p:sp>
      <p:sp>
        <p:nvSpPr>
          <p:cNvPr id="6" name="Rectangle 5"/>
          <p:cNvSpPr/>
          <p:nvPr/>
        </p:nvSpPr>
        <p:spPr>
          <a:xfrm>
            <a:off x="704850" y="2048560"/>
            <a:ext cx="7753350" cy="3785652"/>
          </a:xfrm>
          <a:prstGeom prst="rect">
            <a:avLst/>
          </a:prstGeom>
        </p:spPr>
        <p:txBody>
          <a:bodyPr wrap="square">
            <a:spAutoFit/>
          </a:bodyPr>
          <a:lstStyle/>
          <a:p>
            <a:endParaRPr lang="en-US" dirty="0" smtClean="0">
              <a:latin typeface="Times New Roman" panose="02020603050405020304" pitchFamily="18" charset="0"/>
              <a:cs typeface="Times New Roman" panose="02020603050405020304" pitchFamily="18" charset="0"/>
            </a:endParaRPr>
          </a:p>
          <a:p>
            <a:r>
              <a:rPr lang="en-US" sz="2200" dirty="0" smtClean="0">
                <a:latin typeface="Times New Roman" panose="02020603050405020304" pitchFamily="18" charset="0"/>
                <a:cs typeface="Times New Roman" panose="02020603050405020304" pitchFamily="18" charset="0"/>
              </a:rPr>
              <a:t>We will </a:t>
            </a:r>
            <a:r>
              <a:rPr lang="en-US" sz="2200" dirty="0">
                <a:latin typeface="Times New Roman" panose="02020603050405020304" pitchFamily="18" charset="0"/>
                <a:cs typeface="Times New Roman" panose="02020603050405020304" pitchFamily="18" charset="0"/>
              </a:rPr>
              <a:t>estimate </a:t>
            </a:r>
            <a:r>
              <a:rPr lang="en-US" sz="2200" dirty="0" smtClean="0">
                <a:latin typeface="Times New Roman" panose="02020603050405020304" pitchFamily="18" charset="0"/>
                <a:cs typeface="Times New Roman" panose="02020603050405020304" pitchFamily="18" charset="0"/>
              </a:rPr>
              <a:t>:</a:t>
            </a:r>
          </a:p>
          <a:p>
            <a:pPr marL="285750" indent="-285750">
              <a:buFont typeface="Arial" panose="020B0604020202020204" pitchFamily="34" charset="0"/>
              <a:buChar char="•"/>
            </a:pPr>
            <a:r>
              <a:rPr lang="en-US" sz="2200" dirty="0" smtClean="0">
                <a:latin typeface="Times New Roman" panose="02020603050405020304" pitchFamily="18" charset="0"/>
                <a:cs typeface="Times New Roman" panose="02020603050405020304" pitchFamily="18" charset="0"/>
              </a:rPr>
              <a:t>The </a:t>
            </a:r>
            <a:r>
              <a:rPr lang="en-US" sz="2200" dirty="0">
                <a:latin typeface="Times New Roman" panose="02020603050405020304" pitchFamily="18" charset="0"/>
                <a:cs typeface="Times New Roman" panose="02020603050405020304" pitchFamily="18" charset="0"/>
              </a:rPr>
              <a:t>proportion of </a:t>
            </a:r>
            <a:r>
              <a:rPr lang="en-US" sz="2200" dirty="0" smtClean="0">
                <a:latin typeface="Times New Roman" panose="02020603050405020304" pitchFamily="18" charset="0"/>
                <a:cs typeface="Times New Roman" panose="02020603050405020304" pitchFamily="18" charset="0"/>
              </a:rPr>
              <a:t>the correct  </a:t>
            </a:r>
            <a:r>
              <a:rPr lang="en-US" sz="2200" dirty="0">
                <a:latin typeface="Times New Roman" panose="02020603050405020304" pitchFamily="18" charset="0"/>
                <a:cs typeface="Times New Roman" panose="02020603050405020304" pitchFamily="18" charset="0"/>
              </a:rPr>
              <a:t>component elements of the </a:t>
            </a:r>
            <a:r>
              <a:rPr lang="en-US" sz="2200" dirty="0" smtClean="0">
                <a:latin typeface="Times New Roman" panose="02020603050405020304" pitchFamily="18" charset="0"/>
                <a:cs typeface="Times New Roman" panose="02020603050405020304" pitchFamily="18" charset="0"/>
              </a:rPr>
              <a:t>house units address, and </a:t>
            </a:r>
          </a:p>
          <a:p>
            <a:pPr marL="285750" indent="-285750">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E</a:t>
            </a:r>
            <a:r>
              <a:rPr lang="en-US" sz="2200" dirty="0" smtClean="0">
                <a:latin typeface="Times New Roman" panose="02020603050405020304" pitchFamily="18" charset="0"/>
                <a:cs typeface="Times New Roman" panose="02020603050405020304" pitchFamily="18" charset="0"/>
              </a:rPr>
              <a:t>stimate the percentage of the coverage as well of house units in all Zones</a:t>
            </a:r>
          </a:p>
          <a:p>
            <a:pPr marL="285750" indent="-285750">
              <a:buFont typeface="Arial" panose="020B0604020202020204" pitchFamily="34" charset="0"/>
              <a:buChar char="•"/>
            </a:pPr>
            <a:r>
              <a:rPr lang="en-US" sz="2200" dirty="0" smtClean="0">
                <a:latin typeface="Times New Roman" panose="02020603050405020304" pitchFamily="18" charset="0"/>
                <a:cs typeface="Times New Roman" panose="02020603050405020304" pitchFamily="18" charset="0"/>
              </a:rPr>
              <a:t>Estimate GPS accuracy </a:t>
            </a: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64571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werpoint Slides-0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 y="-28575"/>
            <a:ext cx="9144000" cy="6472221"/>
          </a:xfrm>
          <a:prstGeom prst="rect">
            <a:avLst/>
          </a:prstGeom>
        </p:spPr>
      </p:pic>
      <p:sp>
        <p:nvSpPr>
          <p:cNvPr id="2" name="Title 1"/>
          <p:cNvSpPr>
            <a:spLocks noGrp="1"/>
          </p:cNvSpPr>
          <p:nvPr>
            <p:ph type="title"/>
          </p:nvPr>
        </p:nvSpPr>
        <p:spPr/>
        <p:txBody>
          <a:bodyPr>
            <a:noAutofit/>
          </a:bodyPr>
          <a:lstStyle/>
          <a:p>
            <a:r>
              <a:rPr lang="en-US" sz="3600" b="1" dirty="0" smtClean="0">
                <a:solidFill>
                  <a:srgbClr val="009900"/>
                </a:solidFill>
              </a:rPr>
              <a:t>IV    Result</a:t>
            </a:r>
            <a:endParaRPr lang="en-US" sz="3600" b="1" dirty="0">
              <a:solidFill>
                <a:srgbClr val="009900"/>
              </a:solidFill>
            </a:endParaRPr>
          </a:p>
        </p:txBody>
      </p:sp>
      <p:sp>
        <p:nvSpPr>
          <p:cNvPr id="3" name="Content Placeholder 2"/>
          <p:cNvSpPr>
            <a:spLocks noGrp="1"/>
          </p:cNvSpPr>
          <p:nvPr>
            <p:ph idx="1"/>
          </p:nvPr>
        </p:nvSpPr>
        <p:spPr/>
        <p:txBody>
          <a:bodyPr/>
          <a:lstStyle/>
          <a:p>
            <a:pPr marL="0" indent="0">
              <a:buNone/>
            </a:pPr>
            <a:r>
              <a:rPr lang="en-US" sz="2400" b="1" dirty="0" smtClean="0"/>
              <a:t>1- Coverage </a:t>
            </a:r>
          </a:p>
          <a:p>
            <a:pPr marL="0" indent="0">
              <a:buNone/>
            </a:pPr>
            <a:endParaRPr lang="en-US" dirty="0"/>
          </a:p>
          <a:p>
            <a:pPr marL="0" indent="0">
              <a:buNone/>
            </a:pPr>
            <a:endParaRPr lang="en-US" dirty="0"/>
          </a:p>
        </p:txBody>
      </p:sp>
      <p:graphicFrame>
        <p:nvGraphicFramePr>
          <p:cNvPr id="5" name="Chart 4"/>
          <p:cNvGraphicFramePr/>
          <p:nvPr>
            <p:extLst>
              <p:ext uri="{D42A27DB-BD31-4B8C-83A1-F6EECF244321}">
                <p14:modId xmlns:p14="http://schemas.microsoft.com/office/powerpoint/2010/main" val="1693726057"/>
              </p:ext>
            </p:extLst>
          </p:nvPr>
        </p:nvGraphicFramePr>
        <p:xfrm>
          <a:off x="32804100" y="13038762"/>
          <a:ext cx="10134600" cy="4014449"/>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575952" y="1752048"/>
            <a:ext cx="5290457" cy="369332"/>
          </a:xfrm>
          <a:prstGeom prst="rect">
            <a:avLst/>
          </a:prstGeom>
        </p:spPr>
        <p:txBody>
          <a:bodyPr wrap="square">
            <a:spAutoFit/>
          </a:bodyPr>
          <a:lstStyle/>
          <a:p>
            <a:pPr defTabSz="4389438" eaLnBrk="0" hangingPunct="0">
              <a:defRPr/>
            </a:pPr>
            <a:endParaRPr lang="en-US" b="1" dirty="0">
              <a:latin typeface="Times New Roman" pitchFamily="18" charset="0"/>
              <a:cs typeface="Times New Roman"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536005127"/>
              </p:ext>
            </p:extLst>
          </p:nvPr>
        </p:nvGraphicFramePr>
        <p:xfrm>
          <a:off x="1000125" y="2376740"/>
          <a:ext cx="2933700" cy="2664232"/>
        </p:xfrm>
        <a:graphic>
          <a:graphicData uri="http://schemas.openxmlformats.org/drawingml/2006/table">
            <a:tbl>
              <a:tblPr firstRow="1" firstCol="1" bandRow="1">
                <a:tableStyleId>{5C22544A-7EE6-4342-B048-85BDC9FD1C3A}</a:tableStyleId>
              </a:tblPr>
              <a:tblGrid>
                <a:gridCol w="908342"/>
                <a:gridCol w="1362514"/>
                <a:gridCol w="662844"/>
              </a:tblGrid>
              <a:tr h="287309">
                <a:tc>
                  <a:txBody>
                    <a:bodyPr/>
                    <a:lstStyle/>
                    <a:p>
                      <a:pPr marL="0" marR="0" algn="l" rtl="0">
                        <a:spcBef>
                          <a:spcPts val="0"/>
                        </a:spcBef>
                        <a:spcAft>
                          <a:spcPts val="0"/>
                        </a:spcAft>
                      </a:pPr>
                      <a:r>
                        <a:rPr lang="en-US" sz="1200" dirty="0">
                          <a:effectLst/>
                        </a:rPr>
                        <a:t>Municipality</a:t>
                      </a:r>
                      <a:endParaRPr lang="en-US" sz="1200" dirty="0">
                        <a:effectLst/>
                        <a:latin typeface="Calibri"/>
                        <a:ea typeface="Calibri"/>
                        <a:cs typeface="Times New Roman"/>
                      </a:endParaRPr>
                    </a:p>
                  </a:txBody>
                  <a:tcPr marL="68580" marR="68580" marT="0" marB="0" anchor="b"/>
                </a:tc>
                <a:tc>
                  <a:txBody>
                    <a:bodyPr/>
                    <a:lstStyle/>
                    <a:p>
                      <a:pPr marL="0" marR="0" algn="l" rtl="0">
                        <a:spcBef>
                          <a:spcPts val="0"/>
                        </a:spcBef>
                        <a:spcAft>
                          <a:spcPts val="0"/>
                        </a:spcAft>
                      </a:pPr>
                      <a:r>
                        <a:rPr lang="en-US" sz="1200" dirty="0">
                          <a:effectLst/>
                        </a:rPr>
                        <a:t>no of selected Blocks</a:t>
                      </a:r>
                      <a:endParaRPr lang="en-US" sz="1200" dirty="0">
                        <a:effectLst/>
                        <a:latin typeface="Calibri"/>
                        <a:ea typeface="Calibri"/>
                        <a:cs typeface="Times New Roman"/>
                      </a:endParaRPr>
                    </a:p>
                  </a:txBody>
                  <a:tcPr marL="68580" marR="68580" marT="0" marB="0" anchor="b"/>
                </a:tc>
                <a:tc>
                  <a:txBody>
                    <a:bodyPr/>
                    <a:lstStyle/>
                    <a:p>
                      <a:pPr marL="0" marR="0" algn="ctr" rtl="0">
                        <a:spcBef>
                          <a:spcPts val="0"/>
                        </a:spcBef>
                        <a:spcAft>
                          <a:spcPts val="0"/>
                        </a:spcAft>
                      </a:pPr>
                      <a:r>
                        <a:rPr lang="en-US" sz="1400" b="0" dirty="0">
                          <a:effectLst/>
                        </a:rPr>
                        <a:t>%</a:t>
                      </a:r>
                      <a:endParaRPr lang="en-US" sz="1400" b="0" dirty="0">
                        <a:effectLst/>
                        <a:latin typeface="Calibri"/>
                        <a:ea typeface="Calibri"/>
                        <a:cs typeface="Times New Roman"/>
                      </a:endParaRPr>
                    </a:p>
                  </a:txBody>
                  <a:tcPr marL="68580" marR="68580" marT="0" marB="0" anchor="b"/>
                </a:tc>
              </a:tr>
              <a:tr h="287309">
                <a:tc>
                  <a:txBody>
                    <a:bodyPr/>
                    <a:lstStyle/>
                    <a:p>
                      <a:pPr marL="0" marR="0" algn="l" rtl="0">
                        <a:spcBef>
                          <a:spcPts val="0"/>
                        </a:spcBef>
                        <a:spcAft>
                          <a:spcPts val="0"/>
                        </a:spcAft>
                      </a:pPr>
                      <a:r>
                        <a:rPr lang="en-US" sz="1100">
                          <a:effectLst/>
                        </a:rPr>
                        <a:t>Doha</a:t>
                      </a:r>
                      <a:endParaRPr lang="en-US" sz="1100">
                        <a:effectLst/>
                        <a:latin typeface="Calibri"/>
                        <a:ea typeface="Calibri"/>
                        <a:cs typeface="Times New Roman"/>
                      </a:endParaRPr>
                    </a:p>
                  </a:txBody>
                  <a:tcPr marL="68580" marR="68580" marT="0" marB="0" anchor="b"/>
                </a:tc>
                <a:tc>
                  <a:txBody>
                    <a:bodyPr/>
                    <a:lstStyle/>
                    <a:p>
                      <a:pPr marL="0" marR="0" algn="ctr" rtl="0">
                        <a:spcBef>
                          <a:spcPts val="0"/>
                        </a:spcBef>
                        <a:spcAft>
                          <a:spcPts val="0"/>
                        </a:spcAft>
                      </a:pPr>
                      <a:r>
                        <a:rPr lang="en-US" sz="1100">
                          <a:effectLst/>
                        </a:rPr>
                        <a:t>45</a:t>
                      </a:r>
                      <a:endParaRPr lang="en-US" sz="1100">
                        <a:effectLst/>
                        <a:latin typeface="Calibri"/>
                        <a:ea typeface="Calibri"/>
                        <a:cs typeface="Times New Roman"/>
                      </a:endParaRPr>
                    </a:p>
                  </a:txBody>
                  <a:tcPr marL="68580" marR="68580" marT="0" marB="0" anchor="b"/>
                </a:tc>
                <a:tc>
                  <a:txBody>
                    <a:bodyPr/>
                    <a:lstStyle/>
                    <a:p>
                      <a:pPr marL="0" marR="0" algn="ctr" rtl="0">
                        <a:spcBef>
                          <a:spcPts val="0"/>
                        </a:spcBef>
                        <a:spcAft>
                          <a:spcPts val="0"/>
                        </a:spcAft>
                      </a:pPr>
                      <a:r>
                        <a:rPr lang="en-US" sz="1100" dirty="0">
                          <a:effectLst/>
                        </a:rPr>
                        <a:t>63.4</a:t>
                      </a:r>
                      <a:endParaRPr lang="en-US" sz="1100" dirty="0">
                        <a:effectLst/>
                        <a:latin typeface="Calibri"/>
                        <a:ea typeface="Calibri"/>
                        <a:cs typeface="Times New Roman"/>
                      </a:endParaRPr>
                    </a:p>
                  </a:txBody>
                  <a:tcPr marL="68580" marR="68580" marT="0" marB="0" anchor="b"/>
                </a:tc>
              </a:tr>
              <a:tr h="287309">
                <a:tc>
                  <a:txBody>
                    <a:bodyPr/>
                    <a:lstStyle/>
                    <a:p>
                      <a:pPr marL="0" marR="0" algn="l" rtl="0">
                        <a:spcBef>
                          <a:spcPts val="0"/>
                        </a:spcBef>
                        <a:spcAft>
                          <a:spcPts val="0"/>
                        </a:spcAft>
                      </a:pPr>
                      <a:r>
                        <a:rPr lang="en-US" sz="1100">
                          <a:effectLst/>
                        </a:rPr>
                        <a:t>Rayan</a:t>
                      </a:r>
                      <a:endParaRPr lang="en-US" sz="1100">
                        <a:effectLst/>
                        <a:latin typeface="Calibri"/>
                        <a:ea typeface="Calibri"/>
                        <a:cs typeface="Times New Roman"/>
                      </a:endParaRPr>
                    </a:p>
                  </a:txBody>
                  <a:tcPr marL="68580" marR="68580" marT="0" marB="0" anchor="b"/>
                </a:tc>
                <a:tc>
                  <a:txBody>
                    <a:bodyPr/>
                    <a:lstStyle/>
                    <a:p>
                      <a:pPr marL="0" marR="0" algn="ctr" rtl="0">
                        <a:spcBef>
                          <a:spcPts val="0"/>
                        </a:spcBef>
                        <a:spcAft>
                          <a:spcPts val="0"/>
                        </a:spcAft>
                      </a:pPr>
                      <a:r>
                        <a:rPr lang="en-US" sz="1100">
                          <a:effectLst/>
                        </a:rPr>
                        <a:t>15</a:t>
                      </a:r>
                      <a:endParaRPr lang="en-US" sz="1100">
                        <a:effectLst/>
                        <a:latin typeface="Calibri"/>
                        <a:ea typeface="Calibri"/>
                        <a:cs typeface="Times New Roman"/>
                      </a:endParaRPr>
                    </a:p>
                  </a:txBody>
                  <a:tcPr marL="68580" marR="68580" marT="0" marB="0" anchor="b"/>
                </a:tc>
                <a:tc>
                  <a:txBody>
                    <a:bodyPr/>
                    <a:lstStyle/>
                    <a:p>
                      <a:pPr marL="0" marR="0" algn="ctr" rtl="0">
                        <a:spcBef>
                          <a:spcPts val="0"/>
                        </a:spcBef>
                        <a:spcAft>
                          <a:spcPts val="0"/>
                        </a:spcAft>
                      </a:pPr>
                      <a:r>
                        <a:rPr lang="en-US" sz="1100">
                          <a:effectLst/>
                        </a:rPr>
                        <a:t>21.1</a:t>
                      </a:r>
                      <a:endParaRPr lang="en-US" sz="1100">
                        <a:effectLst/>
                        <a:latin typeface="Calibri"/>
                        <a:ea typeface="Calibri"/>
                        <a:cs typeface="Times New Roman"/>
                      </a:endParaRPr>
                    </a:p>
                  </a:txBody>
                  <a:tcPr marL="68580" marR="68580" marT="0" marB="0" anchor="b"/>
                </a:tc>
              </a:tr>
              <a:tr h="287309">
                <a:tc>
                  <a:txBody>
                    <a:bodyPr/>
                    <a:lstStyle/>
                    <a:p>
                      <a:pPr marL="0" marR="0" algn="l" rtl="0">
                        <a:spcBef>
                          <a:spcPts val="0"/>
                        </a:spcBef>
                        <a:spcAft>
                          <a:spcPts val="0"/>
                        </a:spcAft>
                      </a:pPr>
                      <a:r>
                        <a:rPr lang="en-US" sz="1100">
                          <a:effectLst/>
                        </a:rPr>
                        <a:t>Wakra</a:t>
                      </a:r>
                      <a:endParaRPr lang="en-US" sz="1100">
                        <a:effectLst/>
                        <a:latin typeface="Calibri"/>
                        <a:ea typeface="Calibri"/>
                        <a:cs typeface="Times New Roman"/>
                      </a:endParaRPr>
                    </a:p>
                  </a:txBody>
                  <a:tcPr marL="68580" marR="68580" marT="0" marB="0" anchor="b"/>
                </a:tc>
                <a:tc>
                  <a:txBody>
                    <a:bodyPr/>
                    <a:lstStyle/>
                    <a:p>
                      <a:pPr marL="0" marR="0" algn="ctr" rtl="0">
                        <a:spcBef>
                          <a:spcPts val="0"/>
                        </a:spcBef>
                        <a:spcAft>
                          <a:spcPts val="0"/>
                        </a:spcAft>
                      </a:pPr>
                      <a:r>
                        <a:rPr lang="en-US" sz="1100">
                          <a:effectLst/>
                        </a:rPr>
                        <a:t>3</a:t>
                      </a:r>
                      <a:endParaRPr lang="en-US" sz="1100">
                        <a:effectLst/>
                        <a:latin typeface="Calibri"/>
                        <a:ea typeface="Calibri"/>
                        <a:cs typeface="Times New Roman"/>
                      </a:endParaRPr>
                    </a:p>
                  </a:txBody>
                  <a:tcPr marL="68580" marR="68580" marT="0" marB="0" anchor="b"/>
                </a:tc>
                <a:tc>
                  <a:txBody>
                    <a:bodyPr/>
                    <a:lstStyle/>
                    <a:p>
                      <a:pPr marL="0" marR="0" algn="ctr" rtl="0">
                        <a:spcBef>
                          <a:spcPts val="0"/>
                        </a:spcBef>
                        <a:spcAft>
                          <a:spcPts val="0"/>
                        </a:spcAft>
                      </a:pPr>
                      <a:r>
                        <a:rPr lang="en-US" sz="1100">
                          <a:effectLst/>
                        </a:rPr>
                        <a:t>4.2</a:t>
                      </a:r>
                      <a:endParaRPr lang="en-US" sz="1100">
                        <a:effectLst/>
                        <a:latin typeface="Calibri"/>
                        <a:ea typeface="Calibri"/>
                        <a:cs typeface="Times New Roman"/>
                      </a:endParaRPr>
                    </a:p>
                  </a:txBody>
                  <a:tcPr marL="68580" marR="68580" marT="0" marB="0" anchor="b"/>
                </a:tc>
              </a:tr>
              <a:tr h="287309">
                <a:tc>
                  <a:txBody>
                    <a:bodyPr/>
                    <a:lstStyle/>
                    <a:p>
                      <a:pPr marL="0" marR="0" algn="l" rtl="0">
                        <a:spcBef>
                          <a:spcPts val="0"/>
                        </a:spcBef>
                        <a:spcAft>
                          <a:spcPts val="0"/>
                        </a:spcAft>
                      </a:pPr>
                      <a:r>
                        <a:rPr lang="en-US" sz="1100">
                          <a:effectLst/>
                        </a:rPr>
                        <a:t>Umsalal</a:t>
                      </a:r>
                      <a:endParaRPr lang="en-US" sz="1100">
                        <a:effectLst/>
                        <a:latin typeface="Calibri"/>
                        <a:ea typeface="Calibri"/>
                        <a:cs typeface="Times New Roman"/>
                      </a:endParaRPr>
                    </a:p>
                  </a:txBody>
                  <a:tcPr marL="68580" marR="68580" marT="0" marB="0" anchor="b"/>
                </a:tc>
                <a:tc>
                  <a:txBody>
                    <a:bodyPr/>
                    <a:lstStyle/>
                    <a:p>
                      <a:pPr marL="0" marR="0" algn="ctr" rtl="0">
                        <a:spcBef>
                          <a:spcPts val="0"/>
                        </a:spcBef>
                        <a:spcAft>
                          <a:spcPts val="0"/>
                        </a:spcAft>
                      </a:pPr>
                      <a:r>
                        <a:rPr lang="en-US" sz="1100">
                          <a:effectLst/>
                        </a:rPr>
                        <a:t>1</a:t>
                      </a:r>
                      <a:endParaRPr lang="en-US" sz="1100">
                        <a:effectLst/>
                        <a:latin typeface="Calibri"/>
                        <a:ea typeface="Calibri"/>
                        <a:cs typeface="Times New Roman"/>
                      </a:endParaRPr>
                    </a:p>
                  </a:txBody>
                  <a:tcPr marL="68580" marR="68580" marT="0" marB="0" anchor="b"/>
                </a:tc>
                <a:tc>
                  <a:txBody>
                    <a:bodyPr/>
                    <a:lstStyle/>
                    <a:p>
                      <a:pPr marL="0" marR="0" algn="ctr" rtl="0">
                        <a:spcBef>
                          <a:spcPts val="0"/>
                        </a:spcBef>
                        <a:spcAft>
                          <a:spcPts val="0"/>
                        </a:spcAft>
                      </a:pPr>
                      <a:r>
                        <a:rPr lang="en-US" sz="1100">
                          <a:effectLst/>
                        </a:rPr>
                        <a:t>1.4</a:t>
                      </a:r>
                      <a:endParaRPr lang="en-US" sz="1100">
                        <a:effectLst/>
                        <a:latin typeface="Calibri"/>
                        <a:ea typeface="Calibri"/>
                        <a:cs typeface="Times New Roman"/>
                      </a:endParaRPr>
                    </a:p>
                  </a:txBody>
                  <a:tcPr marL="68580" marR="68580" marT="0" marB="0" anchor="b"/>
                </a:tc>
              </a:tr>
              <a:tr h="287309">
                <a:tc>
                  <a:txBody>
                    <a:bodyPr/>
                    <a:lstStyle/>
                    <a:p>
                      <a:pPr marL="0" marR="0" algn="l" rtl="0">
                        <a:spcBef>
                          <a:spcPts val="0"/>
                        </a:spcBef>
                        <a:spcAft>
                          <a:spcPts val="0"/>
                        </a:spcAft>
                      </a:pPr>
                      <a:r>
                        <a:rPr lang="en-US" sz="1100">
                          <a:effectLst/>
                        </a:rPr>
                        <a:t>Alkhor</a:t>
                      </a:r>
                      <a:endParaRPr lang="en-US" sz="1100">
                        <a:effectLst/>
                        <a:latin typeface="Calibri"/>
                        <a:ea typeface="Calibri"/>
                        <a:cs typeface="Times New Roman"/>
                      </a:endParaRPr>
                    </a:p>
                  </a:txBody>
                  <a:tcPr marL="68580" marR="68580" marT="0" marB="0" anchor="b"/>
                </a:tc>
                <a:tc>
                  <a:txBody>
                    <a:bodyPr/>
                    <a:lstStyle/>
                    <a:p>
                      <a:pPr marL="0" marR="0" algn="ctr" rtl="0">
                        <a:spcBef>
                          <a:spcPts val="0"/>
                        </a:spcBef>
                        <a:spcAft>
                          <a:spcPts val="0"/>
                        </a:spcAft>
                      </a:pPr>
                      <a:r>
                        <a:rPr lang="en-US" sz="1100">
                          <a:effectLst/>
                        </a:rPr>
                        <a:t>3</a:t>
                      </a:r>
                      <a:endParaRPr lang="en-US" sz="1100">
                        <a:effectLst/>
                        <a:latin typeface="Calibri"/>
                        <a:ea typeface="Calibri"/>
                        <a:cs typeface="Times New Roman"/>
                      </a:endParaRPr>
                    </a:p>
                  </a:txBody>
                  <a:tcPr marL="68580" marR="68580" marT="0" marB="0" anchor="b"/>
                </a:tc>
                <a:tc>
                  <a:txBody>
                    <a:bodyPr/>
                    <a:lstStyle/>
                    <a:p>
                      <a:pPr marL="0" marR="0" algn="ctr" rtl="0">
                        <a:spcBef>
                          <a:spcPts val="0"/>
                        </a:spcBef>
                        <a:spcAft>
                          <a:spcPts val="0"/>
                        </a:spcAft>
                      </a:pPr>
                      <a:r>
                        <a:rPr lang="en-US" sz="1100">
                          <a:effectLst/>
                        </a:rPr>
                        <a:t>4.2</a:t>
                      </a:r>
                      <a:endParaRPr lang="en-US" sz="1100">
                        <a:effectLst/>
                        <a:latin typeface="Calibri"/>
                        <a:ea typeface="Calibri"/>
                        <a:cs typeface="Times New Roman"/>
                      </a:endParaRPr>
                    </a:p>
                  </a:txBody>
                  <a:tcPr marL="68580" marR="68580" marT="0" marB="0" anchor="b"/>
                </a:tc>
              </a:tr>
              <a:tr h="287309">
                <a:tc>
                  <a:txBody>
                    <a:bodyPr/>
                    <a:lstStyle/>
                    <a:p>
                      <a:pPr marL="0" marR="0" algn="l" rtl="0">
                        <a:spcBef>
                          <a:spcPts val="0"/>
                        </a:spcBef>
                        <a:spcAft>
                          <a:spcPts val="0"/>
                        </a:spcAft>
                      </a:pPr>
                      <a:r>
                        <a:rPr lang="en-US" sz="1100">
                          <a:effectLst/>
                        </a:rPr>
                        <a:t>Alshemal</a:t>
                      </a:r>
                      <a:endParaRPr lang="en-US" sz="1100">
                        <a:effectLst/>
                        <a:latin typeface="Calibri"/>
                        <a:ea typeface="Calibri"/>
                        <a:cs typeface="Times New Roman"/>
                      </a:endParaRPr>
                    </a:p>
                  </a:txBody>
                  <a:tcPr marL="68580" marR="68580" marT="0" marB="0" anchor="b"/>
                </a:tc>
                <a:tc>
                  <a:txBody>
                    <a:bodyPr/>
                    <a:lstStyle/>
                    <a:p>
                      <a:pPr marL="0" marR="0" algn="ctr" rtl="0">
                        <a:spcBef>
                          <a:spcPts val="0"/>
                        </a:spcBef>
                        <a:spcAft>
                          <a:spcPts val="0"/>
                        </a:spcAft>
                      </a:pPr>
                      <a:r>
                        <a:rPr lang="en-US" sz="1100">
                          <a:effectLst/>
                        </a:rPr>
                        <a:t>3</a:t>
                      </a:r>
                      <a:endParaRPr lang="en-US" sz="1100">
                        <a:effectLst/>
                        <a:latin typeface="Calibri"/>
                        <a:ea typeface="Calibri"/>
                        <a:cs typeface="Times New Roman"/>
                      </a:endParaRPr>
                    </a:p>
                  </a:txBody>
                  <a:tcPr marL="68580" marR="68580" marT="0" marB="0" anchor="b"/>
                </a:tc>
                <a:tc>
                  <a:txBody>
                    <a:bodyPr/>
                    <a:lstStyle/>
                    <a:p>
                      <a:pPr marL="0" marR="0" algn="ctr" rtl="0">
                        <a:spcBef>
                          <a:spcPts val="0"/>
                        </a:spcBef>
                        <a:spcAft>
                          <a:spcPts val="0"/>
                        </a:spcAft>
                      </a:pPr>
                      <a:r>
                        <a:rPr lang="en-US" sz="1100">
                          <a:effectLst/>
                        </a:rPr>
                        <a:t>4.2</a:t>
                      </a:r>
                      <a:endParaRPr lang="en-US" sz="1100">
                        <a:effectLst/>
                        <a:latin typeface="Calibri"/>
                        <a:ea typeface="Calibri"/>
                        <a:cs typeface="Times New Roman"/>
                      </a:endParaRPr>
                    </a:p>
                  </a:txBody>
                  <a:tcPr marL="68580" marR="68580" marT="0" marB="0" anchor="b"/>
                </a:tc>
              </a:tr>
              <a:tr h="287309">
                <a:tc>
                  <a:txBody>
                    <a:bodyPr/>
                    <a:lstStyle/>
                    <a:p>
                      <a:pPr marL="0" marR="0" algn="l" rtl="0">
                        <a:spcBef>
                          <a:spcPts val="0"/>
                        </a:spcBef>
                        <a:spcAft>
                          <a:spcPts val="0"/>
                        </a:spcAft>
                      </a:pPr>
                      <a:r>
                        <a:rPr lang="en-US" sz="1100">
                          <a:effectLst/>
                        </a:rPr>
                        <a:t>Adayyien</a:t>
                      </a:r>
                      <a:endParaRPr lang="en-US" sz="1100">
                        <a:effectLst/>
                        <a:latin typeface="Calibri"/>
                        <a:ea typeface="Calibri"/>
                        <a:cs typeface="Times New Roman"/>
                      </a:endParaRPr>
                    </a:p>
                  </a:txBody>
                  <a:tcPr marL="68580" marR="68580" marT="0" marB="0" anchor="b"/>
                </a:tc>
                <a:tc>
                  <a:txBody>
                    <a:bodyPr/>
                    <a:lstStyle/>
                    <a:p>
                      <a:pPr marL="0" marR="0" algn="ctr" rtl="0">
                        <a:spcBef>
                          <a:spcPts val="0"/>
                        </a:spcBef>
                        <a:spcAft>
                          <a:spcPts val="0"/>
                        </a:spcAft>
                      </a:pPr>
                      <a:r>
                        <a:rPr lang="en-US" sz="1100">
                          <a:effectLst/>
                        </a:rPr>
                        <a:t>1</a:t>
                      </a:r>
                      <a:endParaRPr lang="en-US" sz="1100">
                        <a:effectLst/>
                        <a:latin typeface="Calibri"/>
                        <a:ea typeface="Calibri"/>
                        <a:cs typeface="Times New Roman"/>
                      </a:endParaRPr>
                    </a:p>
                  </a:txBody>
                  <a:tcPr marL="68580" marR="68580" marT="0" marB="0" anchor="b"/>
                </a:tc>
                <a:tc>
                  <a:txBody>
                    <a:bodyPr/>
                    <a:lstStyle/>
                    <a:p>
                      <a:pPr marL="0" marR="0" algn="ctr" rtl="0">
                        <a:spcBef>
                          <a:spcPts val="0"/>
                        </a:spcBef>
                        <a:spcAft>
                          <a:spcPts val="0"/>
                        </a:spcAft>
                      </a:pPr>
                      <a:r>
                        <a:rPr lang="en-US" sz="1100">
                          <a:effectLst/>
                        </a:rPr>
                        <a:t>1.4</a:t>
                      </a:r>
                      <a:endParaRPr lang="en-US" sz="1100">
                        <a:effectLst/>
                        <a:latin typeface="Calibri"/>
                        <a:ea typeface="Calibri"/>
                        <a:cs typeface="Times New Roman"/>
                      </a:endParaRPr>
                    </a:p>
                  </a:txBody>
                  <a:tcPr marL="68580" marR="68580" marT="0" marB="0" anchor="b"/>
                </a:tc>
              </a:tr>
              <a:tr h="287309">
                <a:tc>
                  <a:txBody>
                    <a:bodyPr/>
                    <a:lstStyle/>
                    <a:p>
                      <a:pPr marL="0" marR="0" algn="l" rtl="0">
                        <a:spcBef>
                          <a:spcPts val="0"/>
                        </a:spcBef>
                        <a:spcAft>
                          <a:spcPts val="0"/>
                        </a:spcAft>
                      </a:pPr>
                      <a:r>
                        <a:rPr lang="en-US" sz="1100">
                          <a:effectLst/>
                        </a:rPr>
                        <a:t>Total</a:t>
                      </a:r>
                      <a:endParaRPr lang="en-US" sz="1100">
                        <a:effectLst/>
                        <a:latin typeface="Calibri"/>
                        <a:ea typeface="Calibri"/>
                        <a:cs typeface="Times New Roman"/>
                      </a:endParaRPr>
                    </a:p>
                  </a:txBody>
                  <a:tcPr marL="68580" marR="68580" marT="0" marB="0" anchor="b"/>
                </a:tc>
                <a:tc>
                  <a:txBody>
                    <a:bodyPr/>
                    <a:lstStyle/>
                    <a:p>
                      <a:pPr marL="0" marR="0" algn="ctr" rtl="0">
                        <a:spcBef>
                          <a:spcPts val="0"/>
                        </a:spcBef>
                        <a:spcAft>
                          <a:spcPts val="0"/>
                        </a:spcAft>
                      </a:pPr>
                      <a:r>
                        <a:rPr lang="en-US" sz="1100">
                          <a:effectLst/>
                        </a:rPr>
                        <a:t>71</a:t>
                      </a:r>
                      <a:endParaRPr lang="en-US" sz="1100">
                        <a:effectLst/>
                        <a:latin typeface="Calibri"/>
                        <a:ea typeface="Calibri"/>
                        <a:cs typeface="Times New Roman"/>
                      </a:endParaRPr>
                    </a:p>
                  </a:txBody>
                  <a:tcPr marL="68580" marR="68580" marT="0" marB="0" anchor="b"/>
                </a:tc>
                <a:tc>
                  <a:txBody>
                    <a:bodyPr/>
                    <a:lstStyle/>
                    <a:p>
                      <a:pPr marL="0" marR="0" algn="ctr" rtl="0">
                        <a:spcBef>
                          <a:spcPts val="0"/>
                        </a:spcBef>
                        <a:spcAft>
                          <a:spcPts val="0"/>
                        </a:spcAft>
                      </a:pPr>
                      <a:r>
                        <a:rPr lang="en-US" sz="1100" dirty="0">
                          <a:effectLst/>
                        </a:rPr>
                        <a:t>100.0</a:t>
                      </a:r>
                      <a:endParaRPr lang="en-US" sz="1100" dirty="0">
                        <a:effectLst/>
                        <a:latin typeface="Calibri"/>
                        <a:ea typeface="Calibri"/>
                        <a:cs typeface="Times New Roman"/>
                      </a:endParaRPr>
                    </a:p>
                  </a:txBody>
                  <a:tcPr marL="68580" marR="68580" marT="0" marB="0" anchor="b"/>
                </a:tc>
              </a:tr>
            </a:tbl>
          </a:graphicData>
        </a:graphic>
      </p:graphicFrame>
      <p:pic>
        <p:nvPicPr>
          <p:cNvPr id="1026" name="Chart 1" descr="image0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2219324"/>
            <a:ext cx="3905250" cy="2821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42032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mbria">
      <a:majorFont>
        <a:latin typeface="Cambri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8011</TotalTime>
  <Words>599</Words>
  <Application>Microsoft Office PowerPoint</Application>
  <PresentationFormat>On-screen Show (4:3)</PresentationFormat>
  <Paragraphs>124</Paragraphs>
  <Slides>17</Slides>
  <Notes>15</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Post Frame Survey - PFS -2104  Assessing accuracy and coverage of housing units sampling frame    Elmogiera Elawad (PhD.) Mohammed Agied (Msc) </vt:lpstr>
      <vt:lpstr>Introduction </vt:lpstr>
      <vt:lpstr>Introduction </vt:lpstr>
      <vt:lpstr>Introduction </vt:lpstr>
      <vt:lpstr>II     Objectives </vt:lpstr>
      <vt:lpstr>III    Method </vt:lpstr>
      <vt:lpstr>III    Method </vt:lpstr>
      <vt:lpstr>III    Method</vt:lpstr>
      <vt:lpstr>IV    Result</vt:lpstr>
      <vt:lpstr>IV    Result</vt:lpstr>
      <vt:lpstr>IV    Result</vt:lpstr>
      <vt:lpstr>IV    Result</vt:lpstr>
      <vt:lpstr>IV    Result</vt:lpstr>
      <vt:lpstr>IV    Result</vt:lpstr>
      <vt:lpstr>IV    Result</vt:lpstr>
      <vt:lpstr>IV    Result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Sharooq</dc:creator>
  <cp:lastModifiedBy>Elmogiera Fadlallh Elsaye Elawad</cp:lastModifiedBy>
  <cp:revision>687</cp:revision>
  <cp:lastPrinted>2013-06-10T09:30:41Z</cp:lastPrinted>
  <dcterms:created xsi:type="dcterms:W3CDTF">2013-01-06T10:01:06Z</dcterms:created>
  <dcterms:modified xsi:type="dcterms:W3CDTF">2016-09-01T06:32:01Z</dcterms:modified>
</cp:coreProperties>
</file>