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21959888" cy="32759650"/>
  <p:notesSz cx="6858000" cy="9144000"/>
  <p:defaultTextStyle>
    <a:defPPr>
      <a:defRPr lang="en-US"/>
    </a:defPPr>
    <a:lvl1pPr marL="0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1pPr>
    <a:lvl2pPr marL="1313260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2pPr>
    <a:lvl3pPr marL="2626520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3pPr>
    <a:lvl4pPr marL="3939779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4pPr>
    <a:lvl5pPr marL="5253040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5pPr>
    <a:lvl6pPr marL="6566299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6pPr>
    <a:lvl7pPr marL="7879559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7pPr>
    <a:lvl8pPr marL="9192819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8pPr>
    <a:lvl9pPr marL="10506078" algn="l" defTabSz="2626520" rtl="0" eaLnBrk="1" latinLnBrk="0" hangingPunct="1">
      <a:defRPr sz="51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2" autoAdjust="0"/>
    <p:restoredTop sz="94660"/>
  </p:normalViewPr>
  <p:slideViewPr>
    <p:cSldViewPr snapToGrid="0">
      <p:cViewPr varScale="1">
        <p:scale>
          <a:sx n="22" d="100"/>
          <a:sy n="22" d="100"/>
        </p:scale>
        <p:origin x="282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labor force </a:t>
            </a:r>
            <a:r>
              <a:rPr lang="en-US" dirty="0" smtClean="0"/>
              <a:t>aged 15 years and above</a:t>
            </a:r>
            <a:r>
              <a:rPr lang="en-US" baseline="0" dirty="0" smtClean="0"/>
              <a:t> </a:t>
            </a:r>
            <a:r>
              <a:rPr lang="en-US" dirty="0" smtClean="0"/>
              <a:t>vs </a:t>
            </a:r>
            <a:r>
              <a:rPr lang="en-US" dirty="0"/>
              <a:t>population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Sheet1!$D$8</c:f>
              <c:strCache>
                <c:ptCount val="1"/>
                <c:pt idx="0">
                  <c:v>labor force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Sheet1!$E$7:$F$7</c:f>
              <c:strCache>
                <c:ptCount val="2"/>
                <c:pt idx="0">
                  <c:v>Q1</c:v>
                </c:pt>
                <c:pt idx="1">
                  <c:v>Q2</c:v>
                </c:pt>
              </c:strCache>
            </c:strRef>
          </c:cat>
          <c:val>
            <c:numRef>
              <c:f>Sheet1!$E$8:$F$8</c:f>
              <c:numCache>
                <c:formatCode>_(* #,##0_);_(* \(#,##0\);_(* "-"??_);_(@_)</c:formatCode>
                <c:ptCount val="2"/>
                <c:pt idx="0">
                  <c:v>2108881</c:v>
                </c:pt>
                <c:pt idx="1">
                  <c:v>1985264</c:v>
                </c:pt>
              </c:numCache>
            </c:numRef>
          </c:val>
        </c:ser>
        <c:ser>
          <c:idx val="1"/>
          <c:order val="1"/>
          <c:tx>
            <c:strRef>
              <c:f>Sheet1!$D$9</c:f>
              <c:strCache>
                <c:ptCount val="1"/>
                <c:pt idx="0">
                  <c:v>Population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Sheet1!$E$7:$F$7</c:f>
              <c:strCache>
                <c:ptCount val="2"/>
                <c:pt idx="0">
                  <c:v>Q1</c:v>
                </c:pt>
                <c:pt idx="1">
                  <c:v>Q2</c:v>
                </c:pt>
              </c:strCache>
            </c:strRef>
          </c:cat>
          <c:val>
            <c:numRef>
              <c:f>Sheet1!$E$9:$F$9</c:f>
              <c:numCache>
                <c:formatCode>_(* #,##0_);_(* \(#,##0\);_(* "-"??_);_(@_)</c:formatCode>
                <c:ptCount val="2"/>
                <c:pt idx="0">
                  <c:v>2659261</c:v>
                </c:pt>
                <c:pt idx="1">
                  <c:v>2471919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7847176"/>
        <c:axId val="337848352"/>
        <c:axId val="340782408"/>
      </c:bar3DChart>
      <c:catAx>
        <c:axId val="337847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848352"/>
        <c:crosses val="autoZero"/>
        <c:auto val="1"/>
        <c:lblAlgn val="ctr"/>
        <c:lblOffset val="100"/>
        <c:noMultiLvlLbl val="0"/>
      </c:catAx>
      <c:valAx>
        <c:axId val="33784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847176"/>
        <c:crosses val="autoZero"/>
        <c:crossBetween val="between"/>
      </c:valAx>
      <c:serAx>
        <c:axId val="3407824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848352"/>
        <c:crosses val="autoZero"/>
      </c:ser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B079-A316-4C9B-B165-DF9EA8325D2C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28AB8-57D1-494F-9851-055AD867E790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93950" y="1143000"/>
            <a:ext cx="2070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1pPr>
    <a:lvl2pPr marL="325709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2pPr>
    <a:lvl3pPr marL="651419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3pPr>
    <a:lvl4pPr marL="977128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4pPr>
    <a:lvl5pPr marL="1302837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5pPr>
    <a:lvl6pPr marL="1628546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6pPr>
    <a:lvl7pPr marL="1954256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7pPr>
    <a:lvl8pPr marL="2279965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8pPr>
    <a:lvl9pPr marL="2605674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2484" y="985823"/>
            <a:ext cx="15554921" cy="25024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3202484" y="3571298"/>
            <a:ext cx="15554921" cy="826989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1201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71872" y="5823938"/>
            <a:ext cx="6404967" cy="1213320"/>
          </a:xfrm>
          <a:prstGeom prst="round1Rect">
            <a:avLst/>
          </a:prstGeom>
          <a:solidFill>
            <a:schemeClr val="accent2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571872" y="7037258"/>
            <a:ext cx="6404967" cy="6824927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71872" y="14960240"/>
            <a:ext cx="6404967" cy="1213320"/>
          </a:xfrm>
          <a:prstGeom prst="round1Rect">
            <a:avLst/>
          </a:prstGeom>
          <a:solidFill>
            <a:schemeClr val="accent3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571872" y="16173561"/>
            <a:ext cx="6404967" cy="9044337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71872" y="25707226"/>
            <a:ext cx="6404967" cy="1213320"/>
          </a:xfrm>
          <a:prstGeom prst="round1Rect">
            <a:avLst/>
          </a:prstGeom>
          <a:solidFill>
            <a:schemeClr val="accent4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571872" y="26926613"/>
            <a:ext cx="6404967" cy="454995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7777461" y="5823938"/>
            <a:ext cx="6404967" cy="1213320"/>
          </a:xfrm>
          <a:prstGeom prst="round1Rect">
            <a:avLst/>
          </a:prstGeom>
          <a:solidFill>
            <a:schemeClr val="accent5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7777461" y="7037258"/>
            <a:ext cx="6404967" cy="454995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7777461" y="11890540"/>
            <a:ext cx="6404967" cy="6142434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7777461" y="23356417"/>
            <a:ext cx="6404967" cy="1744148"/>
          </a:xfrm>
        </p:spPr>
        <p:txBody>
          <a:bodyPr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7777461" y="25707226"/>
            <a:ext cx="6404967" cy="1213320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7777461" y="26926613"/>
            <a:ext cx="6404967" cy="454995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14960174" y="5823938"/>
            <a:ext cx="6404967" cy="1213320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14960174" y="7037258"/>
            <a:ext cx="6404967" cy="7279922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14960174" y="15761032"/>
            <a:ext cx="6404967" cy="7279922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14960174" y="25707226"/>
            <a:ext cx="6404967" cy="1213320"/>
          </a:xfrm>
          <a:prstGeom prst="round1Rect">
            <a:avLst/>
          </a:prstGeom>
          <a:solidFill>
            <a:schemeClr val="accent1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002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14960174" y="26926613"/>
            <a:ext cx="6404967" cy="454995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32" name="Instructions"/>
          <p:cNvSpPr/>
          <p:nvPr userDrawn="1"/>
        </p:nvSpPr>
        <p:spPr>
          <a:xfrm>
            <a:off x="21959888" y="2540389"/>
            <a:ext cx="6227687" cy="32759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249" rIns="137249" rtlCol="0" anchor="t"/>
          <a:lstStyle/>
          <a:p>
            <a:pPr lvl="0">
              <a:spcBef>
                <a:spcPts val="600"/>
              </a:spcBef>
            </a:pPr>
            <a:r>
              <a:rPr sz="4803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Printing:</a:t>
            </a:r>
          </a:p>
          <a:p>
            <a:pPr lvl="0">
              <a:spcBef>
                <a:spcPts val="600"/>
              </a:spcBef>
            </a:pP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This poster is 48” wide by 36” high. It’s designed to be printed on a large-format printer.</a:t>
            </a:r>
          </a:p>
          <a:p>
            <a:pPr lvl="0">
              <a:spcBef>
                <a:spcPts val="150"/>
              </a:spcBef>
            </a:pPr>
            <a:endParaRPr sz="3002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sz="4403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Customizing the Content:</a:t>
            </a:r>
          </a:p>
          <a:p>
            <a:pPr lvl="0">
              <a:spcBef>
                <a:spcPts val="600"/>
              </a:spcBef>
            </a:pP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placeholders in this 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poster </a:t>
            </a:r>
            <a:r>
              <a:rPr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are </a:t>
            </a: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formatted for you. 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</a:t>
            </a:r>
            <a:r>
              <a:rPr lang="en-US" sz="330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in the placeholders 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add text, or c</a:t>
            </a:r>
            <a:r>
              <a:rPr lang="en-US" sz="330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lick an icon to add a table, chart, SmartArt graphic, picture or multimedia file.</a:t>
            </a:r>
          </a:p>
          <a:p>
            <a:pPr lvl="0">
              <a:spcBef>
                <a:spcPts val="1201"/>
              </a:spcBef>
            </a:pP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</a:t>
            </a:r>
            <a:r>
              <a:rPr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o </a:t>
            </a: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add or remove bullet points from text, just click the Bullets button on the Home tab.</a:t>
            </a:r>
          </a:p>
          <a:p>
            <a:pPr lvl="0">
              <a:spcBef>
                <a:spcPts val="1201"/>
              </a:spcBef>
            </a:pP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If you need more placeholders for titles, 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content</a:t>
            </a:r>
            <a:r>
              <a:rPr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or body text, just make a copy of what you need and drag it into place. PowerPoint’s Smart Guides will help you align it with everything else.</a:t>
            </a:r>
          </a:p>
          <a:p>
            <a:pPr lvl="0">
              <a:spcBef>
                <a:spcPts val="1201"/>
              </a:spcBef>
            </a:pP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Want to use your own pictures instead of ours? No problem! Just 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right-</a:t>
            </a:r>
            <a:r>
              <a:rPr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</a:t>
            </a:r>
            <a:r>
              <a:rPr sz="3302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 </a:t>
            </a:r>
            <a:r>
              <a:rPr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picture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and choose Change Picture. Maintain the</a:t>
            </a:r>
            <a:r>
              <a:rPr lang="en-US" sz="330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proportion of pictures as you r</a:t>
            </a:r>
            <a:r>
              <a:rPr lang="en-US" sz="3302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esize</a:t>
            </a:r>
            <a:r>
              <a:rPr lang="en-US" sz="3302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by dragging a corner.</a:t>
            </a:r>
            <a:endParaRPr sz="3302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587">
          <p15:clr>
            <a:srgbClr val="A4A3A4"/>
          </p15:clr>
        </p15:guide>
        <p15:guide id="2" pos="9246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0"/>
            <a:ext cx="21959888" cy="50049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87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3202484" y="985823"/>
            <a:ext cx="15554921" cy="25024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2484" y="5990770"/>
            <a:ext cx="15554921" cy="23515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872" y="31959824"/>
            <a:ext cx="4940975" cy="454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57DF-1C19-4726-AB84-014692BAD8F5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2847" y="31959824"/>
            <a:ext cx="10934194" cy="454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447041" y="31959824"/>
            <a:ext cx="4940975" cy="454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2195877" rtl="0" eaLnBrk="1" latinLnBrk="0" hangingPunct="1">
        <a:lnSpc>
          <a:spcPct val="90000"/>
        </a:lnSpc>
        <a:spcBef>
          <a:spcPct val="0"/>
        </a:spcBef>
        <a:buNone/>
        <a:defRPr sz="4403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737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401" kern="1200">
          <a:solidFill>
            <a:schemeClr val="tx1"/>
          </a:solidFill>
          <a:latin typeface="+mn-lt"/>
          <a:ea typeface="+mn-ea"/>
          <a:cs typeface="+mn-cs"/>
        </a:defRPr>
      </a:lvl1pPr>
      <a:lvl2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2pPr>
      <a:lvl3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3pPr>
      <a:lvl4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4pPr>
      <a:lvl5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5pPr>
      <a:lvl6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6pPr>
      <a:lvl7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7pPr>
      <a:lvl8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8pPr>
      <a:lvl9pPr marL="548969" indent="-228737" algn="l" defTabSz="2195877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1pPr>
      <a:lvl2pPr marL="1097938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2pPr>
      <a:lvl3pPr marL="2195877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3pPr>
      <a:lvl4pPr marL="3293815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4pPr>
      <a:lvl5pPr marL="4391753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5pPr>
      <a:lvl6pPr marL="5489692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6pPr>
      <a:lvl7pPr marL="6587630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7pPr>
      <a:lvl8pPr marL="7685569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8pPr>
      <a:lvl9pPr marL="8783507" algn="l" defTabSz="2195877" rtl="0" eaLnBrk="1" latinLnBrk="0" hangingPunct="1">
        <a:defRPr sz="4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318">
          <p15:clr>
            <a:srgbClr val="A4A3A4"/>
          </p15:clr>
        </p15:guide>
        <p15:guide id="2" pos="360">
          <p15:clr>
            <a:srgbClr val="A4A3A4"/>
          </p15:clr>
        </p15:guide>
        <p15:guide id="3" pos="13473">
          <p15:clr>
            <a:srgbClr val="A4A3A4"/>
          </p15:clr>
        </p15:guide>
        <p15:guide id="4" pos="6917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tiff"/><Relationship Id="rId4" Type="http://schemas.openxmlformats.org/officeDocument/2006/relationships/image" Target="../media/image3.png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5990" y="551162"/>
            <a:ext cx="17414113" cy="1190693"/>
          </a:xfrm>
        </p:spPr>
        <p:txBody>
          <a:bodyPr>
            <a:normAutofit/>
          </a:bodyPr>
          <a:lstStyle/>
          <a:p>
            <a:pPr algn="ctr"/>
            <a:r>
              <a:rPr lang="en-US" sz="6600" i="1" dirty="0"/>
              <a:t>Impact of Blockade on Labor Market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970695" y="5169110"/>
            <a:ext cx="6404967" cy="1213320"/>
          </a:xfrm>
        </p:spPr>
        <p:txBody>
          <a:bodyPr/>
          <a:lstStyle/>
          <a:p>
            <a:pPr algn="ctr"/>
            <a:r>
              <a:rPr lang="en-US" dirty="0" smtClean="0"/>
              <a:t>POPULATION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12426329" y="10500260"/>
            <a:ext cx="6404967" cy="1213320"/>
          </a:xfrm>
        </p:spPr>
        <p:txBody>
          <a:bodyPr/>
          <a:lstStyle/>
          <a:p>
            <a:pPr algn="ctr"/>
            <a:r>
              <a:rPr lang="en-US" dirty="0" smtClean="0"/>
              <a:t>Wages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4"/>
          </p:nvPr>
        </p:nvSpPr>
        <p:spPr>
          <a:xfrm>
            <a:off x="2091398" y="24534895"/>
            <a:ext cx="6775540" cy="1213320"/>
          </a:xfrm>
        </p:spPr>
        <p:txBody>
          <a:bodyPr/>
          <a:lstStyle/>
          <a:p>
            <a:r>
              <a:rPr lang="en-US" dirty="0" smtClean="0"/>
              <a:t>Labor force participation rate</a:t>
            </a:r>
            <a:endParaRPr lang="en-US" dirty="0"/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sz="quarter" idx="24"/>
          </p:nvPr>
        </p:nvPicPr>
        <p:blipFill rotWithShape="1">
          <a:blip r:embed="rId2"/>
          <a:srcRect l="12887" t="20267" r="15282" b="22053"/>
          <a:stretch/>
        </p:blipFill>
        <p:spPr>
          <a:xfrm>
            <a:off x="930210" y="6411710"/>
            <a:ext cx="8462192" cy="388523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6760" t="22334" r="50881" b="37271"/>
          <a:stretch/>
        </p:blipFill>
        <p:spPr>
          <a:xfrm>
            <a:off x="1241049" y="10296943"/>
            <a:ext cx="8091669" cy="4084279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877831" y="14480871"/>
            <a:ext cx="6818107" cy="1213320"/>
          </a:xfrm>
        </p:spPr>
        <p:txBody>
          <a:bodyPr/>
          <a:lstStyle/>
          <a:p>
            <a:r>
              <a:rPr lang="en-US" dirty="0" smtClean="0"/>
              <a:t>Economically active population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l="14472" t="21019" r="10000" b="17543"/>
          <a:stretch/>
        </p:blipFill>
        <p:spPr>
          <a:xfrm>
            <a:off x="833168" y="15840657"/>
            <a:ext cx="8755179" cy="452287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/>
          <a:srcRect l="21128" t="28346" r="42641" b="39781"/>
          <a:stretch/>
        </p:blipFill>
        <p:spPr>
          <a:xfrm>
            <a:off x="833168" y="20267076"/>
            <a:ext cx="8755179" cy="433011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/>
          <a:srcRect l="12782" t="17449" r="11902" b="31258"/>
          <a:stretch/>
        </p:blipFill>
        <p:spPr>
          <a:xfrm>
            <a:off x="10851247" y="11806400"/>
            <a:ext cx="10242979" cy="392192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/>
          <a:srcRect l="14578" t="22898" r="15282" b="29191"/>
          <a:stretch/>
        </p:blipFill>
        <p:spPr>
          <a:xfrm>
            <a:off x="10913642" y="15599331"/>
            <a:ext cx="10118191" cy="388575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20914" t="49229" r="50330" b="33323"/>
          <a:stretch/>
        </p:blipFill>
        <p:spPr>
          <a:xfrm>
            <a:off x="11827608" y="19416303"/>
            <a:ext cx="8513982" cy="2966994"/>
          </a:xfrm>
          <a:prstGeom prst="rect">
            <a:avLst/>
          </a:prstGeom>
        </p:spPr>
      </p:pic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1617523"/>
              </p:ext>
            </p:extLst>
          </p:nvPr>
        </p:nvGraphicFramePr>
        <p:xfrm>
          <a:off x="606825" y="25894681"/>
          <a:ext cx="4514490" cy="5508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8"/>
          <a:srcRect l="20388" t="17334" r="50246" b="51103"/>
          <a:stretch/>
        </p:blipFill>
        <p:spPr>
          <a:xfrm>
            <a:off x="5161306" y="25908951"/>
            <a:ext cx="7127391" cy="550882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/>
          <a:srcRect l="20389" t="66270" r="51065" b="11887"/>
          <a:stretch/>
        </p:blipFill>
        <p:spPr>
          <a:xfrm>
            <a:off x="11411455" y="6393615"/>
            <a:ext cx="8458648" cy="3964522"/>
          </a:xfrm>
          <a:prstGeom prst="rect">
            <a:avLst/>
          </a:prstGeom>
        </p:spPr>
      </p:pic>
      <p:sp>
        <p:nvSpPr>
          <p:cNvPr id="47" name="Text Placeholder 20"/>
          <p:cNvSpPr>
            <a:spLocks noGrp="1"/>
          </p:cNvSpPr>
          <p:nvPr>
            <p:ph type="body" sz="quarter" idx="34"/>
          </p:nvPr>
        </p:nvSpPr>
        <p:spPr>
          <a:xfrm>
            <a:off x="13055444" y="22432135"/>
            <a:ext cx="6404967" cy="121332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Labor laws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4"/>
          </p:nvPr>
        </p:nvSpPr>
        <p:spPr>
          <a:xfrm>
            <a:off x="12426329" y="5196297"/>
            <a:ext cx="6404967" cy="1213320"/>
          </a:xfrm>
        </p:spPr>
        <p:txBody>
          <a:bodyPr/>
          <a:lstStyle/>
          <a:p>
            <a:pPr algn="ctr"/>
            <a:r>
              <a:rPr lang="en-US" dirty="0" smtClean="0"/>
              <a:t>Unemployment rates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213162" y="23694293"/>
            <a:ext cx="8281020" cy="963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cs typeface="Times New Roman" panose="02020603050405020304" pitchFamily="18" charset="0"/>
              </a:rPr>
              <a:t>ensures speedy justice for </a:t>
            </a:r>
            <a:r>
              <a:rPr lang="en-US" sz="2000" b="1" dirty="0" smtClean="0">
                <a:cs typeface="Times New Roman" panose="02020603050405020304" pitchFamily="18" charset="0"/>
              </a:rPr>
              <a:t>workers, the </a:t>
            </a:r>
            <a:r>
              <a:rPr lang="en-US" sz="2000" b="1" dirty="0" smtClean="0"/>
              <a:t>Labor </a:t>
            </a:r>
            <a:r>
              <a:rPr lang="en-US" sz="2000" b="1" dirty="0"/>
              <a:t>Dispute Resolution Committee (LDRC) will be formed within the Ministry of Administrative Development, Labor and Social </a:t>
            </a:r>
            <a:r>
              <a:rPr lang="en-US" sz="2000" b="1" dirty="0" smtClean="0"/>
              <a:t>Affairs. The </a:t>
            </a:r>
            <a:r>
              <a:rPr lang="en-US" sz="2000" b="1" dirty="0"/>
              <a:t>law indicated that dispute between employee and employer first need to be considered by Department of Labor Relation which must settle the dispute within seven </a:t>
            </a:r>
            <a:r>
              <a:rPr lang="en-US" sz="2000" b="1" dirty="0" smtClean="0"/>
              <a:t>days, otherwise, the </a:t>
            </a:r>
            <a:r>
              <a:rPr lang="en-US" sz="2000" b="1" dirty="0"/>
              <a:t>department must transfer the case to the dispute committee within three working days</a:t>
            </a:r>
            <a:r>
              <a:rPr lang="en-US" sz="2000" b="1" dirty="0" smtClean="0"/>
              <a:t>. Exceptionally</a:t>
            </a:r>
            <a:r>
              <a:rPr lang="en-US" sz="2000" b="1" dirty="0"/>
              <a:t>, worker or employee can file case directly to the dispute committee in case of </a:t>
            </a:r>
            <a:r>
              <a:rPr lang="en-US" sz="2000" b="1" dirty="0" smtClean="0"/>
              <a:t>dismissal.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/>
              <a:t>Ministry </a:t>
            </a:r>
            <a:r>
              <a:rPr lang="en-US" sz="2000" b="1" dirty="0"/>
              <a:t>of Interior (</a:t>
            </a:r>
            <a:r>
              <a:rPr lang="en-US" sz="2000" b="1" dirty="0" err="1"/>
              <a:t>MoI</a:t>
            </a:r>
            <a:r>
              <a:rPr lang="en-US" sz="2000" b="1" dirty="0"/>
              <a:t>), Qatar Tourism Authority (QTA) and Qatar Airways </a:t>
            </a:r>
            <a:r>
              <a:rPr lang="en-US" sz="2000" b="1" dirty="0" smtClean="0"/>
              <a:t>announced that citizens </a:t>
            </a:r>
            <a:r>
              <a:rPr lang="en-US" sz="2000" b="1" dirty="0"/>
              <a:t>of </a:t>
            </a:r>
            <a:r>
              <a:rPr lang="en-US" sz="2000" b="1" dirty="0" smtClean="0"/>
              <a:t>80 </a:t>
            </a:r>
            <a:r>
              <a:rPr lang="en-US" sz="2000" b="1" dirty="0"/>
              <a:t>countries who want to visit Qatar will be given a multiple-entry waiver for free at the port of entry. The countries include the UK, the US, Seychelles, New Zealand, Canada, Australia, India, and South Africa</a:t>
            </a:r>
            <a:r>
              <a:rPr lang="en-US" sz="2000" b="1" dirty="0" smtClean="0"/>
              <a:t>. 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/>
              <a:t>His </a:t>
            </a:r>
            <a:r>
              <a:rPr lang="en-US" sz="2000" b="1" dirty="0"/>
              <a:t>Highness the Emir Sheikh </a:t>
            </a:r>
            <a:r>
              <a:rPr lang="en-US" sz="2000" b="1" dirty="0" err="1"/>
              <a:t>Tamim</a:t>
            </a:r>
            <a:r>
              <a:rPr lang="en-US" sz="2000" b="1" dirty="0"/>
              <a:t> bin Hamad </a:t>
            </a:r>
            <a:r>
              <a:rPr lang="en-US" sz="2000" b="1" dirty="0" smtClean="0"/>
              <a:t>Al-</a:t>
            </a:r>
            <a:r>
              <a:rPr lang="en-US" sz="2000" b="1" dirty="0" err="1" smtClean="0"/>
              <a:t>Thani</a:t>
            </a:r>
            <a:r>
              <a:rPr lang="en-US" sz="2000" b="1" dirty="0" smtClean="0"/>
              <a:t> </a:t>
            </a:r>
            <a:r>
              <a:rPr lang="en-US" sz="2000" b="1" dirty="0"/>
              <a:t>issued on Tuesday Law No 15 of 2017 on domestic </a:t>
            </a:r>
            <a:r>
              <a:rPr lang="en-US" sz="2000" b="1" dirty="0" smtClean="0"/>
              <a:t>workers.</a:t>
            </a:r>
            <a:r>
              <a:rPr lang="en-US" sz="2000" b="1" dirty="0"/>
              <a:t> </a:t>
            </a:r>
            <a:r>
              <a:rPr lang="en-US" sz="2000" b="1" dirty="0" smtClean="0"/>
              <a:t>One </a:t>
            </a:r>
            <a:r>
              <a:rPr lang="en-US" sz="2000" b="1" dirty="0"/>
              <a:t>of the salient features of the new law is that it also ensures domestic workers end-of-service benefits which shall be a minimum of three weeks wages for each year of service. 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endParaRPr lang="en-US" sz="2000" b="1" dirty="0" smtClean="0"/>
          </a:p>
          <a:p>
            <a:pPr algn="just">
              <a:lnSpc>
                <a:spcPct val="150000"/>
              </a:lnSpc>
            </a:pPr>
            <a:endParaRPr lang="en-US" sz="2000" b="1" dirty="0"/>
          </a:p>
          <a:p>
            <a:pPr algn="just"/>
            <a:endParaRPr lang="en-US" sz="2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95794" y="2032927"/>
            <a:ext cx="2102967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Asmaa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 Al-</a:t>
            </a:r>
            <a:r>
              <a:rPr lang="en-US" sz="3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Marri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 201404190          Nada Ahmed 201405804           </a:t>
            </a:r>
            <a:r>
              <a:rPr lang="en-US" sz="3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Namma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3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Alhussain</a:t>
            </a:r>
            <a:r>
              <a:rPr lang="en-US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 Hafez 201300450</a:t>
            </a:r>
            <a:endParaRPr lang="en-US" sz="3600" b="1" i="1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  <a:p>
            <a:endParaRPr lang="en-US" sz="2000" b="1" i="1" dirty="0" smtClean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References:</a:t>
            </a:r>
          </a:p>
          <a:p>
            <a:pPr algn="ctr"/>
            <a:r>
              <a:rPr lang="en-US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0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www.mdps.gov.qa</a:t>
            </a:r>
            <a:endParaRPr lang="en-US" sz="2000" b="1" i="1" dirty="0" smtClean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sz="2000" b="1" i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thepeninsulaqatar.com</a:t>
            </a:r>
            <a:r>
              <a:rPr lang="en-US" sz="20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/article/17/08/2017/Amended-</a:t>
            </a:r>
            <a:r>
              <a:rPr lang="en-US" sz="2000" b="1" i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Labour</a:t>
            </a:r>
            <a:r>
              <a:rPr lang="en-US" sz="20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-Law-ensures-speedy-justice-for-workers</a:t>
            </a:r>
            <a:endParaRPr lang="en-US" sz="2000" b="1" i="1" dirty="0" smtClean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www.gulf-times.com/story/559577/Qatar-offers-visa-free-entry-to-citizens-of-80-cou </a:t>
            </a:r>
            <a:endParaRPr lang="en-US" sz="2000" b="1" i="1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www.gulf-times.com/story/561185/Emir-issues-new-law-to-protect-domestic-workers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0857" y="835990"/>
            <a:ext cx="3721082" cy="78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cal Post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5A68E73-61CB-4542-8C48-DCBB2482A3D5}" vid="{6A3CA63D-1E3C-4681-8668-89277FEB3FEB}"/>
    </a:ext>
  </a:extLst>
</a:theme>
</file>

<file path=ppt/theme/theme2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1669414</Value>
      <Value>1669470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2013-01-21T12:05:00+00:00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ApprovalLog xmlns="4873beb7-5857-4685-be1f-d57550cc96cc" xsi:nil="true"/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TP104001550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875987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LocMarketGroupTiers2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A1110015-E380-4C53-980C-698226C61C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7E4019-AE58-4CAA-B67D-559F9FEEB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F945EE-6400-432A-A9B1-179A0A2A37CE}">
  <ds:schemaRefs>
    <ds:schemaRef ds:uri="http://schemas.microsoft.com/office/2006/documentManagement/types"/>
    <ds:schemaRef ds:uri="http://purl.org/dc/elements/1.1/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0</TotalTime>
  <Words>202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Medical Poster</vt:lpstr>
      <vt:lpstr>Impact of Blockade on Labor Market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2016-12-11T20:35:58Z</cp:lastPrinted>
  <dcterms:created xsi:type="dcterms:W3CDTF">2016-12-07T14:20:23Z</dcterms:created>
  <dcterms:modified xsi:type="dcterms:W3CDTF">2017-11-14T06:46:05Z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